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499" r:id="rId2"/>
    <p:sldId id="702" r:id="rId3"/>
    <p:sldId id="767" r:id="rId4"/>
    <p:sldId id="768" r:id="rId5"/>
    <p:sldId id="769" r:id="rId6"/>
    <p:sldId id="770" r:id="rId7"/>
    <p:sldId id="771" r:id="rId8"/>
    <p:sldId id="772" r:id="rId9"/>
    <p:sldId id="773" r:id="rId10"/>
    <p:sldId id="774" r:id="rId11"/>
    <p:sldId id="775" r:id="rId12"/>
    <p:sldId id="776" r:id="rId13"/>
    <p:sldId id="777" r:id="rId14"/>
    <p:sldId id="778" r:id="rId15"/>
    <p:sldId id="779" r:id="rId16"/>
    <p:sldId id="780" r:id="rId17"/>
    <p:sldId id="781" r:id="rId18"/>
    <p:sldId id="782" r:id="rId19"/>
    <p:sldId id="783" r:id="rId20"/>
    <p:sldId id="497" r:id="rId21"/>
  </p:sldIdLst>
  <p:sldSz cx="12192000" cy="6858000"/>
  <p:notesSz cx="6858000" cy="9144000"/>
  <p:custDataLst>
    <p:tags r:id="rId23"/>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9pPr>
  </p:defaultTextStyle>
  <p:extLst>
    <p:ext uri="{EFAFB233-063F-42B5-8137-9DF3F51BA10A}">
      <p15:sldGuideLst xmlns:p15="http://schemas.microsoft.com/office/powerpoint/2012/main">
        <p15:guide id="1" orient="horz" pos="2336">
          <p15:clr>
            <a:srgbClr val="A4A3A4"/>
          </p15:clr>
        </p15:guide>
        <p15:guide id="2" pos="29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smartgen"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0F0F0"/>
    <a:srgbClr val="3836B6"/>
    <a:srgbClr val="F20A02"/>
    <a:srgbClr val="30328D"/>
    <a:srgbClr val="28166F"/>
    <a:srgbClr val="2F318B"/>
    <a:srgbClr val="2F318C"/>
    <a:srgbClr val="3735AD"/>
    <a:srgbClr val="3635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showGuides="1">
      <p:cViewPr varScale="1">
        <p:scale>
          <a:sx n="94" d="100"/>
          <a:sy n="94" d="100"/>
        </p:scale>
        <p:origin x="86" y="38"/>
      </p:cViewPr>
      <p:guideLst>
        <p:guide orient="horz" pos="2336"/>
        <p:guide pos="29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a:t>BMS</a:t>
            </a:r>
            <a:r>
              <a:rPr lang="zh-CN" altLang="en-US"/>
              <a:t>应用领域占比</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title>
    <c:autoTitleDeleted val="0"/>
    <c:plotArea>
      <c:layout>
        <c:manualLayout>
          <c:layoutTarget val="inner"/>
          <c:xMode val="edge"/>
          <c:yMode val="edge"/>
          <c:x val="0.30045967404931101"/>
          <c:y val="0.25974025974025999"/>
          <c:w val="0.40855272322050401"/>
          <c:h val="0.69256198347107401"/>
        </c:manualLayout>
      </c:layout>
      <c:pieChart>
        <c:varyColors val="1"/>
        <c:ser>
          <c:idx val="0"/>
          <c:order val="0"/>
          <c:tx>
            <c:strRef>
              <c:f>Sheet1!$B$1</c:f>
              <c:strCache>
                <c:ptCount val="1"/>
                <c:pt idx="0">
                  <c:v>应用领域</c:v>
                </c:pt>
              </c:strCache>
            </c:strRef>
          </c:tx>
          <c:spPr>
            <a:solidFill>
              <a:srgbClr val="859949"/>
            </a:solidFill>
            <a:ln w="31750">
              <a:solidFill>
                <a:schemeClr val="bg1">
                  <a:alpha val="42000"/>
                </a:schemeClr>
              </a:solidFill>
            </a:ln>
          </c:spPr>
          <c:dPt>
            <c:idx val="0"/>
            <c:bubble3D val="0"/>
            <c:spPr>
              <a:solidFill>
                <a:srgbClr val="365B7C"/>
              </a:solidFill>
              <a:ln w="31750">
                <a:solidFill>
                  <a:schemeClr val="bg1">
                    <a:alpha val="42000"/>
                  </a:schemeClr>
                </a:solidFill>
              </a:ln>
              <a:effectLst/>
            </c:spPr>
            <c:extLst>
              <c:ext xmlns:c16="http://schemas.microsoft.com/office/drawing/2014/chart" uri="{C3380CC4-5D6E-409C-BE32-E72D297353CC}">
                <c16:uniqueId val="{00000001-25E3-4355-89FE-7FA374E2BFC4}"/>
              </c:ext>
            </c:extLst>
          </c:dPt>
          <c:dPt>
            <c:idx val="1"/>
            <c:bubble3D val="0"/>
            <c:spPr>
              <a:solidFill>
                <a:srgbClr val="966480"/>
              </a:solidFill>
              <a:ln w="31750">
                <a:solidFill>
                  <a:schemeClr val="bg1">
                    <a:alpha val="42000"/>
                  </a:schemeClr>
                </a:solidFill>
              </a:ln>
              <a:effectLst/>
            </c:spPr>
            <c:extLst>
              <c:ext xmlns:c16="http://schemas.microsoft.com/office/drawing/2014/chart" uri="{C3380CC4-5D6E-409C-BE32-E72D297353CC}">
                <c16:uniqueId val="{00000003-25E3-4355-89FE-7FA374E2BFC4}"/>
              </c:ext>
            </c:extLst>
          </c:dPt>
          <c:dPt>
            <c:idx val="2"/>
            <c:bubble3D val="0"/>
            <c:spPr>
              <a:solidFill>
                <a:srgbClr val="D06F83"/>
              </a:solidFill>
              <a:ln w="31750">
                <a:solidFill>
                  <a:schemeClr val="bg1">
                    <a:alpha val="42000"/>
                  </a:schemeClr>
                </a:solidFill>
              </a:ln>
              <a:effectLst/>
            </c:spPr>
            <c:extLst>
              <c:ext xmlns:c16="http://schemas.microsoft.com/office/drawing/2014/chart" uri="{C3380CC4-5D6E-409C-BE32-E72D297353CC}">
                <c16:uniqueId val="{00000005-25E3-4355-89FE-7FA374E2BFC4}"/>
              </c:ext>
            </c:extLst>
          </c:dPt>
          <c:dLbls>
            <c:spPr>
              <a:noFill/>
              <a:ln>
                <a:noFill/>
              </a:ln>
              <a:effectLst/>
            </c:spPr>
            <c:txPr>
              <a:bodyPr rot="0" spcFirstLastPara="0" vertOverflow="ellipsis" vert="horz" wrap="square" lIns="38100" tIns="19050" rIns="38100" bIns="19050" anchor="ctr" anchorCtr="1" forceAA="0"/>
              <a:lstStyle/>
              <a:p>
                <a:pPr>
                  <a:defRPr lang="zh-CN" sz="900" b="0" i="0" u="none" strike="noStrike" kern="1200" baseline="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车用</c:v>
                </c:pt>
                <c:pt idx="1">
                  <c:v>工业</c:v>
                </c:pt>
                <c:pt idx="2">
                  <c:v>消费</c:v>
                </c:pt>
              </c:strCache>
            </c:strRef>
          </c:cat>
          <c:val>
            <c:numRef>
              <c:f>Sheet1!$B$2:$B$4</c:f>
              <c:numCache>
                <c:formatCode>General</c:formatCode>
                <c:ptCount val="3"/>
                <c:pt idx="0">
                  <c:v>8.1999999999999993</c:v>
                </c:pt>
                <c:pt idx="1">
                  <c:v>3.5</c:v>
                </c:pt>
                <c:pt idx="2">
                  <c:v>3</c:v>
                </c:pt>
              </c:numCache>
            </c:numRef>
          </c:val>
          <c:extLst>
            <c:ext xmlns:c16="http://schemas.microsoft.com/office/drawing/2014/chart" uri="{C3380CC4-5D6E-409C-BE32-E72D297353CC}">
              <c16:uniqueId val="{00000006-25E3-4355-89FE-7FA374E2BFC4}"/>
            </c:ext>
          </c:extLst>
        </c:ser>
        <c:dLbls>
          <c:showLegendKey val="0"/>
          <c:showVal val="0"/>
          <c:showCatName val="1"/>
          <c:showSerName val="0"/>
          <c:showPercent val="1"/>
          <c:showBubbleSize val="0"/>
          <c:showLeaderLines val="1"/>
        </c:dLbls>
        <c:firstSliceAng val="0"/>
      </c:pieChart>
      <c:spPr>
        <a:noFill/>
        <a:ln>
          <a:noFill/>
        </a:ln>
        <a:effectLst/>
      </c:spPr>
    </c:plotArea>
    <c:legend>
      <c:legendPos val="t"/>
      <c:overlay val="0"/>
      <c:spPr>
        <a:noFill/>
        <a:ln w="12700" cmpd="sng">
          <a:noFill/>
          <a:prstDash val="solid"/>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a:outerShdw blurRad="63500" dist="37357" dir="2700000" sx="0" sy="0" rotWithShape="0">
        <a:scrgbClr r="0" g="0" b="0"/>
      </a:outerShdw>
    </a:effectLst>
  </c:spPr>
  <c:txPr>
    <a:bodyPr/>
    <a:lstStyle/>
    <a:p>
      <a:pPr>
        <a:defRPr lang="zh-CN">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a:t>BMS</a:t>
            </a:r>
            <a:r>
              <a:rPr lang="zh-CN" altLang="en-US"/>
              <a:t>应用领域占比</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title>
    <c:autoTitleDeleted val="0"/>
    <c:plotArea>
      <c:layout>
        <c:manualLayout>
          <c:layoutTarget val="inner"/>
          <c:xMode val="edge"/>
          <c:yMode val="edge"/>
          <c:x val="0.30045967404931101"/>
          <c:y val="0.25974025974025999"/>
          <c:w val="0.40855272322050401"/>
          <c:h val="0.69256198347107401"/>
        </c:manualLayout>
      </c:layout>
      <c:pieChart>
        <c:varyColors val="1"/>
        <c:ser>
          <c:idx val="0"/>
          <c:order val="0"/>
          <c:tx>
            <c:strRef>
              <c:f>Sheet1!$B$1</c:f>
              <c:strCache>
                <c:ptCount val="1"/>
                <c:pt idx="0">
                  <c:v>应用领域</c:v>
                </c:pt>
              </c:strCache>
            </c:strRef>
          </c:tx>
          <c:spPr>
            <a:solidFill>
              <a:srgbClr val="859949"/>
            </a:solidFill>
            <a:ln w="31750">
              <a:solidFill>
                <a:schemeClr val="bg1">
                  <a:alpha val="42000"/>
                </a:schemeClr>
              </a:solidFill>
            </a:ln>
          </c:spPr>
          <c:dPt>
            <c:idx val="0"/>
            <c:bubble3D val="0"/>
            <c:spPr>
              <a:solidFill>
                <a:srgbClr val="365B7C"/>
              </a:solidFill>
              <a:ln w="31750">
                <a:solidFill>
                  <a:schemeClr val="bg1">
                    <a:alpha val="42000"/>
                  </a:schemeClr>
                </a:solidFill>
              </a:ln>
              <a:effectLst/>
            </c:spPr>
            <c:extLst>
              <c:ext xmlns:c16="http://schemas.microsoft.com/office/drawing/2014/chart" uri="{C3380CC4-5D6E-409C-BE32-E72D297353CC}">
                <c16:uniqueId val="{00000001-013A-4B00-A6D9-E30E49458669}"/>
              </c:ext>
            </c:extLst>
          </c:dPt>
          <c:dPt>
            <c:idx val="1"/>
            <c:bubble3D val="0"/>
            <c:spPr>
              <a:solidFill>
                <a:srgbClr val="966480"/>
              </a:solidFill>
              <a:ln w="31750">
                <a:solidFill>
                  <a:schemeClr val="bg1">
                    <a:alpha val="42000"/>
                  </a:schemeClr>
                </a:solidFill>
              </a:ln>
              <a:effectLst/>
            </c:spPr>
            <c:extLst>
              <c:ext xmlns:c16="http://schemas.microsoft.com/office/drawing/2014/chart" uri="{C3380CC4-5D6E-409C-BE32-E72D297353CC}">
                <c16:uniqueId val="{00000003-013A-4B00-A6D9-E30E49458669}"/>
              </c:ext>
            </c:extLst>
          </c:dPt>
          <c:dPt>
            <c:idx val="2"/>
            <c:bubble3D val="0"/>
            <c:spPr>
              <a:solidFill>
                <a:srgbClr val="D06F83"/>
              </a:solidFill>
              <a:ln w="31750">
                <a:solidFill>
                  <a:schemeClr val="bg1">
                    <a:alpha val="42000"/>
                  </a:schemeClr>
                </a:solidFill>
              </a:ln>
              <a:effectLst/>
            </c:spPr>
            <c:extLst>
              <c:ext xmlns:c16="http://schemas.microsoft.com/office/drawing/2014/chart" uri="{C3380CC4-5D6E-409C-BE32-E72D297353CC}">
                <c16:uniqueId val="{00000005-013A-4B00-A6D9-E30E49458669}"/>
              </c:ext>
            </c:extLst>
          </c:dPt>
          <c:dLbls>
            <c:spPr>
              <a:noFill/>
              <a:ln>
                <a:noFill/>
              </a:ln>
              <a:effectLst/>
            </c:spPr>
            <c:txPr>
              <a:bodyPr rot="0" spcFirstLastPara="0" vertOverflow="ellipsis" vert="horz" wrap="square" lIns="38100" tIns="19050" rIns="38100" bIns="19050" anchor="ctr" anchorCtr="1" forceAA="0"/>
              <a:lstStyle/>
              <a:p>
                <a:pPr>
                  <a:defRPr lang="zh-CN" sz="900" b="0" i="0" u="none" strike="noStrike" kern="1200" baseline="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车用</c:v>
                </c:pt>
                <c:pt idx="1">
                  <c:v>工业</c:v>
                </c:pt>
                <c:pt idx="2">
                  <c:v>消费</c:v>
                </c:pt>
              </c:strCache>
            </c:strRef>
          </c:cat>
          <c:val>
            <c:numRef>
              <c:f>Sheet1!$B$2:$B$4</c:f>
              <c:numCache>
                <c:formatCode>General</c:formatCode>
                <c:ptCount val="3"/>
                <c:pt idx="0">
                  <c:v>8.1999999999999993</c:v>
                </c:pt>
                <c:pt idx="1">
                  <c:v>3.5</c:v>
                </c:pt>
                <c:pt idx="2">
                  <c:v>3</c:v>
                </c:pt>
              </c:numCache>
            </c:numRef>
          </c:val>
          <c:extLst>
            <c:ext xmlns:c16="http://schemas.microsoft.com/office/drawing/2014/chart" uri="{C3380CC4-5D6E-409C-BE32-E72D297353CC}">
              <c16:uniqueId val="{00000006-013A-4B00-A6D9-E30E49458669}"/>
            </c:ext>
          </c:extLst>
        </c:ser>
        <c:dLbls>
          <c:showLegendKey val="0"/>
          <c:showVal val="0"/>
          <c:showCatName val="1"/>
          <c:showSerName val="0"/>
          <c:showPercent val="1"/>
          <c:showBubbleSize val="0"/>
          <c:showLeaderLines val="1"/>
        </c:dLbls>
        <c:firstSliceAng val="0"/>
      </c:pieChart>
      <c:spPr>
        <a:noFill/>
        <a:ln>
          <a:noFill/>
        </a:ln>
        <a:effectLst/>
      </c:spPr>
    </c:plotArea>
    <c:legend>
      <c:legendPos val="t"/>
      <c:overlay val="0"/>
      <c:spPr>
        <a:noFill/>
        <a:ln w="12700" cmpd="sng">
          <a:noFill/>
          <a:prstDash val="solid"/>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a:outerShdw blurRad="63500" dist="37357" dir="2700000" sx="0" sy="0" rotWithShape="0">
        <a:scrgbClr r="0" g="0" b="0"/>
      </a:outerShdw>
    </a:effectLst>
  </c:spPr>
  <c:txPr>
    <a:bodyPr/>
    <a:lstStyle/>
    <a:p>
      <a:pPr>
        <a:defRPr lang="zh-CN">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a:t>BMS</a:t>
            </a:r>
            <a:r>
              <a:rPr lang="zh-CN" altLang="en-US"/>
              <a:t>目前市场份额占比</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title>
    <c:autoTitleDeleted val="0"/>
    <c:plotArea>
      <c:layout>
        <c:manualLayout>
          <c:layoutTarget val="inner"/>
          <c:xMode val="edge"/>
          <c:yMode val="edge"/>
          <c:x val="0.30045967404931101"/>
          <c:y val="0.25974025974025999"/>
          <c:w val="0.40855272322050401"/>
          <c:h val="0.69256198347107401"/>
        </c:manualLayout>
      </c:layout>
      <c:pieChart>
        <c:varyColors val="1"/>
        <c:ser>
          <c:idx val="0"/>
          <c:order val="0"/>
          <c:tx>
            <c:strRef>
              <c:f>Sheet1!$B$1</c:f>
              <c:strCache>
                <c:ptCount val="1"/>
                <c:pt idx="0">
                  <c:v>应用领域</c:v>
                </c:pt>
              </c:strCache>
            </c:strRef>
          </c:tx>
          <c:spPr>
            <a:solidFill>
              <a:srgbClr val="859949"/>
            </a:solidFill>
            <a:ln w="31750">
              <a:solidFill>
                <a:schemeClr val="bg1">
                  <a:alpha val="42000"/>
                </a:schemeClr>
              </a:solidFill>
            </a:ln>
          </c:spPr>
          <c:dPt>
            <c:idx val="0"/>
            <c:bubble3D val="0"/>
            <c:spPr>
              <a:solidFill>
                <a:srgbClr val="365B7C"/>
              </a:solidFill>
              <a:ln w="31750">
                <a:solidFill>
                  <a:schemeClr val="bg1">
                    <a:alpha val="42000"/>
                  </a:schemeClr>
                </a:solidFill>
              </a:ln>
              <a:effectLst/>
            </c:spPr>
            <c:extLst>
              <c:ext xmlns:c16="http://schemas.microsoft.com/office/drawing/2014/chart" uri="{C3380CC4-5D6E-409C-BE32-E72D297353CC}">
                <c16:uniqueId val="{00000001-FD2D-4C12-94A0-D26FD0335870}"/>
              </c:ext>
            </c:extLst>
          </c:dPt>
          <c:dPt>
            <c:idx val="1"/>
            <c:bubble3D val="0"/>
            <c:spPr>
              <a:solidFill>
                <a:srgbClr val="966480"/>
              </a:solidFill>
              <a:ln w="31750">
                <a:solidFill>
                  <a:schemeClr val="bg1">
                    <a:alpha val="42000"/>
                  </a:schemeClr>
                </a:solidFill>
              </a:ln>
              <a:effectLst/>
            </c:spPr>
            <c:extLst>
              <c:ext xmlns:c16="http://schemas.microsoft.com/office/drawing/2014/chart" uri="{C3380CC4-5D6E-409C-BE32-E72D297353CC}">
                <c16:uniqueId val="{00000003-FD2D-4C12-94A0-D26FD0335870}"/>
              </c:ext>
            </c:extLst>
          </c:dPt>
          <c:dPt>
            <c:idx val="2"/>
            <c:bubble3D val="0"/>
            <c:spPr>
              <a:solidFill>
                <a:srgbClr val="D06F83"/>
              </a:solidFill>
              <a:ln w="31750">
                <a:solidFill>
                  <a:schemeClr val="bg1">
                    <a:alpha val="42000"/>
                  </a:schemeClr>
                </a:solidFill>
              </a:ln>
              <a:effectLst/>
            </c:spPr>
            <c:extLst>
              <c:ext xmlns:c16="http://schemas.microsoft.com/office/drawing/2014/chart" uri="{C3380CC4-5D6E-409C-BE32-E72D297353CC}">
                <c16:uniqueId val="{00000005-FD2D-4C12-94A0-D26FD0335870}"/>
              </c:ext>
            </c:extLst>
          </c:dPt>
          <c:dLbls>
            <c:spPr>
              <a:noFill/>
              <a:ln>
                <a:noFill/>
              </a:ln>
              <a:effectLst/>
            </c:spPr>
            <c:txPr>
              <a:bodyPr rot="0" spcFirstLastPara="0" vertOverflow="ellipsis" vert="horz" wrap="square" lIns="38100" tIns="19050" rIns="38100" bIns="19050" anchor="ctr" anchorCtr="1" forceAA="0"/>
              <a:lstStyle/>
              <a:p>
                <a:pPr>
                  <a:defRPr lang="zh-CN" sz="900" b="0" i="0" u="none" strike="noStrike" kern="1200" baseline="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整车厂商</c:v>
                </c:pt>
                <c:pt idx="1">
                  <c:v>电池厂商</c:v>
                </c:pt>
                <c:pt idx="2">
                  <c:v>专业BMS厂商</c:v>
                </c:pt>
              </c:strCache>
            </c:strRef>
          </c:cat>
          <c:val>
            <c:numRef>
              <c:f>Sheet1!$B$2:$B$4</c:f>
              <c:numCache>
                <c:formatCode>General</c:formatCode>
                <c:ptCount val="3"/>
                <c:pt idx="0">
                  <c:v>21</c:v>
                </c:pt>
                <c:pt idx="1">
                  <c:v>46</c:v>
                </c:pt>
                <c:pt idx="2">
                  <c:v>33</c:v>
                </c:pt>
              </c:numCache>
            </c:numRef>
          </c:val>
          <c:extLst>
            <c:ext xmlns:c16="http://schemas.microsoft.com/office/drawing/2014/chart" uri="{C3380CC4-5D6E-409C-BE32-E72D297353CC}">
              <c16:uniqueId val="{00000006-FD2D-4C12-94A0-D26FD0335870}"/>
            </c:ext>
          </c:extLst>
        </c:ser>
        <c:dLbls>
          <c:showLegendKey val="0"/>
          <c:showVal val="0"/>
          <c:showCatName val="1"/>
          <c:showSerName val="0"/>
          <c:showPercent val="1"/>
          <c:showBubbleSize val="0"/>
          <c:showLeaderLines val="1"/>
        </c:dLbls>
        <c:firstSliceAng val="0"/>
      </c:pieChart>
      <c:spPr>
        <a:noFill/>
        <a:ln>
          <a:noFill/>
        </a:ln>
        <a:effectLst/>
      </c:spPr>
    </c:plotArea>
    <c:legend>
      <c:legendPos val="t"/>
      <c:overlay val="0"/>
      <c:spPr>
        <a:noFill/>
        <a:ln w="12700" cmpd="sng">
          <a:noFill/>
          <a:prstDash val="solid"/>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a:outerShdw blurRad="63500" dist="37357" dir="2700000" sx="0" sy="0" rotWithShape="0">
        <a:scrgbClr r="0" g="0" b="0"/>
      </a:outerShdw>
    </a:effectLst>
  </c:spPr>
  <c:txPr>
    <a:bodyPr/>
    <a:lstStyle/>
    <a:p>
      <a:pPr>
        <a:defRPr lang="zh-CN">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800" b="0" i="0" u="none" strike="noStrike" kern="1200" baseline="0">
                <a:solidFill>
                  <a:schemeClr val="dk1">
                    <a:lumMod val="65000"/>
                    <a:lumOff val="35000"/>
                  </a:schemeClr>
                </a:solidFill>
                <a:effectLst/>
                <a:latin typeface="+mn-lt"/>
                <a:ea typeface="+mn-ea"/>
                <a:cs typeface="+mn-cs"/>
              </a:defRPr>
            </a:pPr>
            <a:r>
              <a:rPr lang="en-US" altLang="zh-CN"/>
              <a:t>2016-2022</a:t>
            </a:r>
            <a:r>
              <a:rPr lang="zh-CN" altLang="en-US"/>
              <a:t>中国</a:t>
            </a:r>
            <a:r>
              <a:rPr lang="en-US" altLang="zh-CN"/>
              <a:t>BMS</a:t>
            </a:r>
            <a:r>
              <a:rPr lang="zh-CN" altLang="en-US"/>
              <a:t>市场需求趋势图</a:t>
            </a:r>
          </a:p>
        </c:rich>
      </c:tx>
      <c:overlay val="0"/>
      <c:spPr>
        <a:noFill/>
        <a:ln>
          <a:noFill/>
        </a:ln>
        <a:effectLst/>
      </c:spPr>
      <c:txPr>
        <a:bodyPr rot="0" spcFirstLastPara="0" vertOverflow="ellipsis" vert="horz" wrap="square" anchor="ctr" anchorCtr="1"/>
        <a:lstStyle/>
        <a:p>
          <a:pPr defTabSz="914400">
            <a:defRPr lang="zh-CN" sz="1800" b="0" i="0" u="none" strike="noStrike" kern="1200" baseline="0">
              <a:solidFill>
                <a:schemeClr val="dk1">
                  <a:lumMod val="65000"/>
                  <a:lumOff val="35000"/>
                </a:schemeClr>
              </a:solidFill>
              <a:effectLst/>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Sheet1!$B$2:$B$8</c:f>
              <c:numCache>
                <c:formatCode>General</c:formatCode>
                <c:ptCount val="7"/>
                <c:pt idx="0">
                  <c:v>80</c:v>
                </c:pt>
                <c:pt idx="1">
                  <c:v>106</c:v>
                </c:pt>
                <c:pt idx="2">
                  <c:v>110</c:v>
                </c:pt>
                <c:pt idx="3">
                  <c:v>91</c:v>
                </c:pt>
                <c:pt idx="4">
                  <c:v>97</c:v>
                </c:pt>
                <c:pt idx="5">
                  <c:v>108</c:v>
                </c:pt>
                <c:pt idx="6">
                  <c:v>125</c:v>
                </c:pt>
              </c:numCache>
            </c:numRef>
          </c:val>
          <c:extLst>
            <c:ext xmlns:c16="http://schemas.microsoft.com/office/drawing/2014/chart" uri="{C3380CC4-5D6E-409C-BE32-E72D297353CC}">
              <c16:uniqueId val="{00000000-AA78-42D0-B65F-5DB4EB8C399A}"/>
            </c:ext>
          </c:extLst>
        </c:ser>
        <c:dLbls>
          <c:showLegendKey val="0"/>
          <c:showVal val="1"/>
          <c:showCatName val="0"/>
          <c:showSerName val="0"/>
          <c:showPercent val="0"/>
          <c:showBubbleSize val="0"/>
        </c:dLbls>
        <c:gapWidth val="41"/>
        <c:axId val="496554547"/>
        <c:axId val="651831125"/>
      </c:barChart>
      <c:catAx>
        <c:axId val="496554547"/>
        <c:scaling>
          <c:orientation val="minMax"/>
        </c:scaling>
        <c:delete val="0"/>
        <c:axPos val="b"/>
        <c:numFmt formatCode="General" sourceLinked="0"/>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dk1">
                    <a:lumMod val="65000"/>
                    <a:lumOff val="35000"/>
                  </a:schemeClr>
                </a:solidFill>
                <a:effectLst/>
                <a:latin typeface="+mn-lt"/>
                <a:ea typeface="+mn-ea"/>
                <a:cs typeface="+mn-cs"/>
              </a:defRPr>
            </a:pPr>
            <a:endParaRPr lang="zh-CN"/>
          </a:p>
        </c:txPr>
        <c:crossAx val="651831125"/>
        <c:crosses val="autoZero"/>
        <c:auto val="1"/>
        <c:lblAlgn val="ctr"/>
        <c:lblOffset val="100"/>
        <c:noMultiLvlLbl val="0"/>
      </c:catAx>
      <c:valAx>
        <c:axId val="651831125"/>
        <c:scaling>
          <c:orientation val="minMax"/>
        </c:scaling>
        <c:delete val="1"/>
        <c:axPos val="l"/>
        <c:numFmt formatCode="General" sourceLinked="1"/>
        <c:majorTickMark val="none"/>
        <c:minorTickMark val="none"/>
        <c:tickLblPos val="nextTo"/>
        <c:crossAx val="496554547"/>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gradFill>
    <a:ln w="9525" cap="flat" cmpd="sng" algn="ctr">
      <a:solidFill>
        <a:schemeClr val="dk1">
          <a:lumMod val="15000"/>
          <a:lumOff val="85000"/>
        </a:schemeClr>
      </a:solidFill>
      <a:round/>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200" b="0" i="0" u="none" strike="noStrike" kern="1200" spc="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200"/>
              <a:t>BMS</a:t>
            </a:r>
            <a:r>
              <a:rPr lang="zh-CN" altLang="en-US" sz="1200"/>
              <a:t>目前市场份额占比</a:t>
            </a:r>
          </a:p>
        </c:rich>
      </c:tx>
      <c:overlay val="0"/>
      <c:spPr>
        <a:noFill/>
        <a:ln>
          <a:noFill/>
        </a:ln>
        <a:effectLst/>
      </c:spPr>
      <c:txPr>
        <a:bodyPr rot="0" spcFirstLastPara="0" vertOverflow="ellipsis" vert="horz" wrap="square" anchor="ctr" anchorCtr="1" forceAA="0"/>
        <a:lstStyle/>
        <a:p>
          <a:pPr defTabSz="914400">
            <a:defRPr lang="zh-CN" sz="1200" b="0" i="0" u="none" strike="noStrike" kern="1200" spc="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title>
    <c:autoTitleDeleted val="0"/>
    <c:plotArea>
      <c:layout>
        <c:manualLayout>
          <c:layoutTarget val="inner"/>
          <c:xMode val="edge"/>
          <c:yMode val="edge"/>
          <c:x val="0.30045967404931101"/>
          <c:y val="0.25974025974025999"/>
          <c:w val="0.40855272322050401"/>
          <c:h val="0.69256198347107401"/>
        </c:manualLayout>
      </c:layout>
      <c:pieChart>
        <c:varyColors val="1"/>
        <c:ser>
          <c:idx val="0"/>
          <c:order val="0"/>
          <c:tx>
            <c:strRef>
              <c:f>Sheet1!$B$1</c:f>
              <c:strCache>
                <c:ptCount val="1"/>
                <c:pt idx="0">
                  <c:v>应用领域</c:v>
                </c:pt>
              </c:strCache>
            </c:strRef>
          </c:tx>
          <c:spPr>
            <a:solidFill>
              <a:srgbClr val="859949"/>
            </a:solidFill>
            <a:ln w="31750">
              <a:solidFill>
                <a:schemeClr val="bg1">
                  <a:alpha val="42000"/>
                </a:schemeClr>
              </a:solidFill>
            </a:ln>
          </c:spPr>
          <c:dPt>
            <c:idx val="0"/>
            <c:bubble3D val="0"/>
            <c:spPr>
              <a:solidFill>
                <a:srgbClr val="365B7C"/>
              </a:solidFill>
              <a:ln w="31750">
                <a:solidFill>
                  <a:schemeClr val="bg1">
                    <a:alpha val="42000"/>
                  </a:schemeClr>
                </a:solidFill>
              </a:ln>
              <a:effectLst/>
            </c:spPr>
            <c:extLst>
              <c:ext xmlns:c16="http://schemas.microsoft.com/office/drawing/2014/chart" uri="{C3380CC4-5D6E-409C-BE32-E72D297353CC}">
                <c16:uniqueId val="{00000001-8B65-4A3E-8D9E-904DCCB090D0}"/>
              </c:ext>
            </c:extLst>
          </c:dPt>
          <c:dPt>
            <c:idx val="1"/>
            <c:bubble3D val="0"/>
            <c:spPr>
              <a:solidFill>
                <a:srgbClr val="966480"/>
              </a:solidFill>
              <a:ln w="31750">
                <a:solidFill>
                  <a:schemeClr val="bg1">
                    <a:alpha val="42000"/>
                  </a:schemeClr>
                </a:solidFill>
              </a:ln>
              <a:effectLst/>
            </c:spPr>
            <c:extLst>
              <c:ext xmlns:c16="http://schemas.microsoft.com/office/drawing/2014/chart" uri="{C3380CC4-5D6E-409C-BE32-E72D297353CC}">
                <c16:uniqueId val="{00000003-8B65-4A3E-8D9E-904DCCB090D0}"/>
              </c:ext>
            </c:extLst>
          </c:dPt>
          <c:dPt>
            <c:idx val="2"/>
            <c:bubble3D val="0"/>
            <c:spPr>
              <a:solidFill>
                <a:srgbClr val="D06F83"/>
              </a:solidFill>
              <a:ln w="31750">
                <a:solidFill>
                  <a:schemeClr val="bg1">
                    <a:alpha val="42000"/>
                  </a:schemeClr>
                </a:solidFill>
              </a:ln>
              <a:effectLst/>
            </c:spPr>
            <c:extLst>
              <c:ext xmlns:c16="http://schemas.microsoft.com/office/drawing/2014/chart" uri="{C3380CC4-5D6E-409C-BE32-E72D297353CC}">
                <c16:uniqueId val="{00000005-8B65-4A3E-8D9E-904DCCB090D0}"/>
              </c:ext>
            </c:extLst>
          </c:dPt>
          <c:dLbls>
            <c:spPr>
              <a:noFill/>
              <a:ln>
                <a:noFill/>
              </a:ln>
              <a:effectLst/>
            </c:spPr>
            <c:txPr>
              <a:bodyPr rot="0" spcFirstLastPara="0" vertOverflow="ellipsis" vert="horz" wrap="square" lIns="38100" tIns="19050" rIns="38100" bIns="19050" anchor="ctr" anchorCtr="1" forceAA="0"/>
              <a:lstStyle/>
              <a:p>
                <a:pPr>
                  <a:defRPr lang="zh-CN" sz="900" b="0" i="0" u="none" strike="noStrike" kern="1200" baseline="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整车厂商</c:v>
                </c:pt>
                <c:pt idx="1">
                  <c:v>电池厂商</c:v>
                </c:pt>
                <c:pt idx="2">
                  <c:v>专业BMS厂商</c:v>
                </c:pt>
              </c:strCache>
            </c:strRef>
          </c:cat>
          <c:val>
            <c:numRef>
              <c:f>Sheet1!$B$2:$B$4</c:f>
              <c:numCache>
                <c:formatCode>General</c:formatCode>
                <c:ptCount val="3"/>
                <c:pt idx="0">
                  <c:v>21</c:v>
                </c:pt>
                <c:pt idx="1">
                  <c:v>46</c:v>
                </c:pt>
                <c:pt idx="2">
                  <c:v>33</c:v>
                </c:pt>
              </c:numCache>
            </c:numRef>
          </c:val>
          <c:extLst>
            <c:ext xmlns:c16="http://schemas.microsoft.com/office/drawing/2014/chart" uri="{C3380CC4-5D6E-409C-BE32-E72D297353CC}">
              <c16:uniqueId val="{00000006-8B65-4A3E-8D9E-904DCCB090D0}"/>
            </c:ext>
          </c:extLst>
        </c:ser>
        <c:dLbls>
          <c:showLegendKey val="0"/>
          <c:showVal val="0"/>
          <c:showCatName val="1"/>
          <c:showSerName val="0"/>
          <c:showPercent val="1"/>
          <c:showBubbleSize val="0"/>
          <c:showLeaderLines val="1"/>
        </c:dLbls>
        <c:firstSliceAng val="0"/>
      </c:pieChart>
      <c:spPr>
        <a:noFill/>
        <a:ln>
          <a:noFill/>
        </a:ln>
        <a:effectLst/>
      </c:spPr>
    </c:plotArea>
    <c:legend>
      <c:legendPos val="t"/>
      <c:overlay val="0"/>
      <c:spPr>
        <a:noFill/>
        <a:ln w="12700" cmpd="sng">
          <a:noFill/>
          <a:prstDash val="solid"/>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a:outerShdw blurRad="63500" dist="37357" dir="2700000" sx="0" sy="0" rotWithShape="0">
        <a:scrgbClr r="0" g="0" b="0"/>
      </a:outerShdw>
    </a:effectLst>
  </c:spPr>
  <c:txPr>
    <a:bodyPr/>
    <a:lstStyle/>
    <a:p>
      <a:pPr>
        <a:defRPr lang="zh-CN">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800" b="0" i="0" u="none" strike="noStrike" kern="1200" baseline="0">
                <a:solidFill>
                  <a:schemeClr val="dk1">
                    <a:lumMod val="65000"/>
                    <a:lumOff val="35000"/>
                  </a:schemeClr>
                </a:solidFill>
                <a:effectLst/>
                <a:latin typeface="+mn-lt"/>
                <a:ea typeface="+mn-ea"/>
                <a:cs typeface="+mn-cs"/>
              </a:defRPr>
            </a:pPr>
            <a:r>
              <a:rPr lang="en-US" altLang="zh-CN"/>
              <a:t>2016-2022</a:t>
            </a:r>
            <a:r>
              <a:rPr lang="zh-CN" altLang="en-US"/>
              <a:t>中国</a:t>
            </a:r>
            <a:r>
              <a:rPr lang="en-US" altLang="zh-CN"/>
              <a:t>BMS</a:t>
            </a:r>
            <a:r>
              <a:rPr lang="zh-CN" altLang="en-US"/>
              <a:t>企业分布</a:t>
            </a:r>
          </a:p>
        </c:rich>
      </c:tx>
      <c:overlay val="0"/>
      <c:spPr>
        <a:noFill/>
        <a:ln>
          <a:noFill/>
        </a:ln>
        <a:effectLst/>
      </c:spPr>
      <c:txPr>
        <a:bodyPr rot="0" spcFirstLastPara="0" vertOverflow="ellipsis" vert="horz" wrap="square" anchor="ctr" anchorCtr="1"/>
        <a:lstStyle/>
        <a:p>
          <a:pPr defTabSz="914400">
            <a:defRPr lang="zh-CN" sz="1800" b="0" i="0" u="none" strike="noStrike" kern="1200" baseline="0">
              <a:solidFill>
                <a:schemeClr val="dk1">
                  <a:lumMod val="65000"/>
                  <a:lumOff val="35000"/>
                </a:schemeClr>
              </a:solidFill>
              <a:effectLst/>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Sheet1!$A$2:$A$11</c:f>
              <c:strCache>
                <c:ptCount val="10"/>
                <c:pt idx="0">
                  <c:v>广东</c:v>
                </c:pt>
                <c:pt idx="1">
                  <c:v>江苏</c:v>
                </c:pt>
                <c:pt idx="2">
                  <c:v>山东</c:v>
                </c:pt>
                <c:pt idx="3">
                  <c:v>浙江</c:v>
                </c:pt>
                <c:pt idx="4">
                  <c:v>陕西</c:v>
                </c:pt>
                <c:pt idx="5">
                  <c:v>湖南</c:v>
                </c:pt>
                <c:pt idx="6">
                  <c:v>安徽</c:v>
                </c:pt>
                <c:pt idx="7">
                  <c:v>四川</c:v>
                </c:pt>
                <c:pt idx="8">
                  <c:v>福建</c:v>
                </c:pt>
                <c:pt idx="9">
                  <c:v>上海</c:v>
                </c:pt>
              </c:strCache>
            </c:strRef>
          </c:cat>
          <c:val>
            <c:numRef>
              <c:f>Sheet1!$B$2:$B$11</c:f>
              <c:numCache>
                <c:formatCode>General</c:formatCode>
                <c:ptCount val="10"/>
                <c:pt idx="0">
                  <c:v>8789</c:v>
                </c:pt>
                <c:pt idx="1">
                  <c:v>4606</c:v>
                </c:pt>
                <c:pt idx="2">
                  <c:v>3213</c:v>
                </c:pt>
                <c:pt idx="3">
                  <c:v>1953</c:v>
                </c:pt>
                <c:pt idx="4">
                  <c:v>1938</c:v>
                </c:pt>
                <c:pt idx="5">
                  <c:v>1312</c:v>
                </c:pt>
                <c:pt idx="6">
                  <c:v>1272</c:v>
                </c:pt>
                <c:pt idx="7">
                  <c:v>1269</c:v>
                </c:pt>
                <c:pt idx="8">
                  <c:v>1240</c:v>
                </c:pt>
                <c:pt idx="9">
                  <c:v>1137</c:v>
                </c:pt>
              </c:numCache>
            </c:numRef>
          </c:val>
          <c:extLst>
            <c:ext xmlns:c16="http://schemas.microsoft.com/office/drawing/2014/chart" uri="{C3380CC4-5D6E-409C-BE32-E72D297353CC}">
              <c16:uniqueId val="{00000000-601D-4128-900B-791F7221BAB7}"/>
            </c:ext>
          </c:extLst>
        </c:ser>
        <c:dLbls>
          <c:showLegendKey val="0"/>
          <c:showVal val="1"/>
          <c:showCatName val="0"/>
          <c:showSerName val="0"/>
          <c:showPercent val="0"/>
          <c:showBubbleSize val="0"/>
        </c:dLbls>
        <c:gapWidth val="41"/>
        <c:axId val="496554547"/>
        <c:axId val="651831125"/>
      </c:barChart>
      <c:catAx>
        <c:axId val="496554547"/>
        <c:scaling>
          <c:orientation val="minMax"/>
        </c:scaling>
        <c:delete val="0"/>
        <c:axPos val="b"/>
        <c:numFmt formatCode="General" sourceLinked="0"/>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dk1">
                    <a:lumMod val="65000"/>
                    <a:lumOff val="35000"/>
                  </a:schemeClr>
                </a:solidFill>
                <a:effectLst/>
                <a:latin typeface="+mn-lt"/>
                <a:ea typeface="+mn-ea"/>
                <a:cs typeface="+mn-cs"/>
              </a:defRPr>
            </a:pPr>
            <a:endParaRPr lang="zh-CN"/>
          </a:p>
        </c:txPr>
        <c:crossAx val="651831125"/>
        <c:crosses val="autoZero"/>
        <c:auto val="1"/>
        <c:lblAlgn val="ctr"/>
        <c:lblOffset val="100"/>
        <c:noMultiLvlLbl val="0"/>
      </c:catAx>
      <c:valAx>
        <c:axId val="651831125"/>
        <c:scaling>
          <c:orientation val="minMax"/>
        </c:scaling>
        <c:delete val="1"/>
        <c:axPos val="l"/>
        <c:numFmt formatCode="General" sourceLinked="1"/>
        <c:majorTickMark val="none"/>
        <c:minorTickMark val="none"/>
        <c:tickLblPos val="nextTo"/>
        <c:crossAx val="496554547"/>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gradFill>
    <a:ln w="9525" cap="flat" cmpd="sng" algn="ctr">
      <a:solidFill>
        <a:schemeClr val="dk1">
          <a:lumMod val="15000"/>
          <a:lumOff val="85000"/>
        </a:schemeClr>
      </a:solidFill>
      <a:round/>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E15931E-1654-4B73-89B2-8E333D9C42E0}" type="doc">
      <dgm:prSet loTypeId="urn:microsoft.com/office/officeart/2005/8/layout/vList5" loCatId="list" qsTypeId="urn:microsoft.com/office/officeart/2005/8/quickstyle/simple1#1" qsCatId="simple" csTypeId="urn:microsoft.com/office/officeart/2005/8/colors/accent1_2#1" csCatId="accent1" phldr="0"/>
      <dgm:spPr/>
      <dgm:t>
        <a:bodyPr/>
        <a:lstStyle/>
        <a:p>
          <a:endParaRPr lang="zh-CN" altLang="en-US"/>
        </a:p>
      </dgm:t>
    </dgm:pt>
    <dgm:pt modelId="{90DDC401-903F-495B-A387-FFA8A45891F6}">
      <dgm:prSet phldrT="[文本]" phldr="0" custT="1"/>
      <dgm:spPr/>
      <dgm:t>
        <a:bodyPr vert="horz" wrap="square"/>
        <a:lstStyle/>
        <a:p>
          <a:pPr>
            <a:lnSpc>
              <a:spcPct val="100000"/>
            </a:lnSpc>
            <a:spcBef>
              <a:spcPct val="0"/>
            </a:spcBef>
            <a:spcAft>
              <a:spcPct val="35000"/>
            </a:spcAft>
          </a:pPr>
          <a:r>
            <a:rPr lang="zh-CN" altLang="en-US" sz="1200"/>
            <a:t>研发技术门槛高</a:t>
          </a:r>
        </a:p>
      </dgm:t>
    </dgm:pt>
    <dgm:pt modelId="{C8BB0B8A-C63A-4F83-B8DD-3A7CE259E4EE}" type="parTrans" cxnId="{4E621B48-07A9-4906-84CB-2D0562BEBC7A}">
      <dgm:prSet/>
      <dgm:spPr/>
      <dgm:t>
        <a:bodyPr/>
        <a:lstStyle/>
        <a:p>
          <a:endParaRPr lang="zh-CN" altLang="en-US"/>
        </a:p>
      </dgm:t>
    </dgm:pt>
    <dgm:pt modelId="{35E5E878-0907-4014-9CFA-56AEFE6C22E5}" type="sibTrans" cxnId="{4E621B48-07A9-4906-84CB-2D0562BEBC7A}">
      <dgm:prSet/>
      <dgm:spPr/>
      <dgm:t>
        <a:bodyPr/>
        <a:lstStyle/>
        <a:p>
          <a:endParaRPr lang="zh-CN" altLang="en-US"/>
        </a:p>
      </dgm:t>
    </dgm:pt>
    <dgm:pt modelId="{E08CEB0C-E37F-4DCA-A8EA-4B2CD3AD7754}">
      <dgm:prSet phldrT="[文本]" phldr="0" custT="1"/>
      <dgm:spPr/>
      <dgm:t>
        <a:bodyPr vert="horz" wrap="square"/>
        <a:lstStyle/>
        <a:p>
          <a:pPr>
            <a:lnSpc>
              <a:spcPct val="150000"/>
            </a:lnSpc>
            <a:spcBef>
              <a:spcPct val="0"/>
            </a:spcBef>
            <a:spcAft>
              <a:spcPct val="15000"/>
            </a:spcAft>
          </a:pPr>
          <a:r>
            <a:rPr lang="en-US" altLang="zh-CN" sz="1200"/>
            <a:t>BMS</a:t>
          </a:r>
          <a:r>
            <a:rPr lang="zh-CN" altLang="en-US" sz="1200"/>
            <a:t>作为新兴技术，其研发不仅需要投入大量的时间，金钱，也需要长期的积累，沉淀，可靠稳定优质的</a:t>
          </a:r>
          <a:r>
            <a:rPr lang="en-US" altLang="zh-CN" sz="1200"/>
            <a:t>BMS</a:t>
          </a:r>
          <a:r>
            <a:rPr lang="zh-CN" altLang="en-US" sz="1200"/>
            <a:t>芯片也需要厂商经过大量的实践才能产出。</a:t>
          </a:r>
        </a:p>
      </dgm:t>
    </dgm:pt>
    <dgm:pt modelId="{FB4BCC77-44E9-4065-8A2F-90CD32DE34E3}" type="parTrans" cxnId="{D06762BF-988C-482D-A508-06B5914943F9}">
      <dgm:prSet/>
      <dgm:spPr/>
      <dgm:t>
        <a:bodyPr/>
        <a:lstStyle/>
        <a:p>
          <a:endParaRPr lang="zh-CN" altLang="en-US"/>
        </a:p>
      </dgm:t>
    </dgm:pt>
    <dgm:pt modelId="{41FED480-3E2E-47A2-B997-02D527BC8082}" type="sibTrans" cxnId="{D06762BF-988C-482D-A508-06B5914943F9}">
      <dgm:prSet/>
      <dgm:spPr/>
      <dgm:t>
        <a:bodyPr/>
        <a:lstStyle/>
        <a:p>
          <a:endParaRPr lang="zh-CN" altLang="en-US"/>
        </a:p>
      </dgm:t>
    </dgm:pt>
    <dgm:pt modelId="{A6685E83-BEEC-49B3-B40A-539E2C0D7A1A}">
      <dgm:prSet phldrT="[文本]" phldr="0" custT="1"/>
      <dgm:spPr/>
      <dgm:t>
        <a:bodyPr vert="horz" wrap="square"/>
        <a:lstStyle/>
        <a:p>
          <a:pPr>
            <a:lnSpc>
              <a:spcPct val="100000"/>
            </a:lnSpc>
            <a:spcBef>
              <a:spcPct val="0"/>
            </a:spcBef>
            <a:spcAft>
              <a:spcPct val="35000"/>
            </a:spcAft>
          </a:pPr>
          <a:r>
            <a:rPr lang="zh-CN" altLang="en-US" sz="1200"/>
            <a:t>市场成熟</a:t>
          </a:r>
        </a:p>
      </dgm:t>
    </dgm:pt>
    <dgm:pt modelId="{FECC43A3-D59E-4EE1-9557-8FBB90D5B362}" type="parTrans" cxnId="{CC1AB2E9-9B71-4133-B417-FAA80F2BA077}">
      <dgm:prSet/>
      <dgm:spPr/>
      <dgm:t>
        <a:bodyPr/>
        <a:lstStyle/>
        <a:p>
          <a:endParaRPr lang="zh-CN" altLang="en-US"/>
        </a:p>
      </dgm:t>
    </dgm:pt>
    <dgm:pt modelId="{68BB6C9A-B7F0-43A0-955B-FC8C4D4009BF}" type="sibTrans" cxnId="{CC1AB2E9-9B71-4133-B417-FAA80F2BA077}">
      <dgm:prSet/>
      <dgm:spPr/>
      <dgm:t>
        <a:bodyPr/>
        <a:lstStyle/>
        <a:p>
          <a:endParaRPr lang="zh-CN" altLang="en-US"/>
        </a:p>
      </dgm:t>
    </dgm:pt>
    <dgm:pt modelId="{CBA50553-63FA-4B5A-9888-EDDBA06CA593}">
      <dgm:prSet phldrT="[文本]" phldr="0" custT="1"/>
      <dgm:spPr/>
      <dgm:t>
        <a:bodyPr vert="horz" wrap="square"/>
        <a:lstStyle/>
        <a:p>
          <a:pPr>
            <a:lnSpc>
              <a:spcPct val="150000"/>
            </a:lnSpc>
            <a:spcBef>
              <a:spcPct val="0"/>
            </a:spcBef>
            <a:spcAft>
              <a:spcPct val="15000"/>
            </a:spcAft>
          </a:pPr>
          <a:r>
            <a:rPr lang="zh-CN" altLang="en-US" sz="1200"/>
            <a:t>中国是世界最大的电动车市场，</a:t>
          </a:r>
          <a:r>
            <a:rPr lang="en-US" altLang="zh-CN" sz="1200"/>
            <a:t>BMS</a:t>
          </a:r>
          <a:r>
            <a:rPr lang="zh-CN" altLang="en-US" sz="1200"/>
            <a:t>产业链想对完善，加之电池在新能源领域的快速发展，电池市场需求增长迅猛，</a:t>
          </a:r>
          <a:r>
            <a:rPr lang="en-US" altLang="zh-CN" sz="1200"/>
            <a:t>BMS</a:t>
          </a:r>
          <a:r>
            <a:rPr lang="zh-CN" altLang="en-US" sz="1200"/>
            <a:t>市场较其它国家更加成熟。</a:t>
          </a:r>
        </a:p>
      </dgm:t>
    </dgm:pt>
    <dgm:pt modelId="{73E2772F-165D-4B56-ACC2-969CBF53B0A8}" type="parTrans" cxnId="{70A3E79E-8C5C-4152-B911-88903EB9B764}">
      <dgm:prSet/>
      <dgm:spPr/>
      <dgm:t>
        <a:bodyPr/>
        <a:lstStyle/>
        <a:p>
          <a:endParaRPr lang="zh-CN" altLang="en-US"/>
        </a:p>
      </dgm:t>
    </dgm:pt>
    <dgm:pt modelId="{7BFD1607-7356-4D3D-A829-75D002A3A4B0}" type="sibTrans" cxnId="{70A3E79E-8C5C-4152-B911-88903EB9B764}">
      <dgm:prSet/>
      <dgm:spPr/>
      <dgm:t>
        <a:bodyPr/>
        <a:lstStyle/>
        <a:p>
          <a:endParaRPr lang="zh-CN" altLang="en-US"/>
        </a:p>
      </dgm:t>
    </dgm:pt>
    <dgm:pt modelId="{C8DDDFA1-AF37-4444-AAEB-D51CEE212719}">
      <dgm:prSet phldrT="[文本]" phldr="0" custT="1"/>
      <dgm:spPr/>
      <dgm:t>
        <a:bodyPr vert="horz" wrap="square"/>
        <a:lstStyle/>
        <a:p>
          <a:pPr>
            <a:lnSpc>
              <a:spcPct val="100000"/>
            </a:lnSpc>
            <a:spcBef>
              <a:spcPct val="0"/>
            </a:spcBef>
            <a:spcAft>
              <a:spcPct val="35000"/>
            </a:spcAft>
          </a:pPr>
          <a:r>
            <a:rPr lang="en-US" altLang="zh-CN" sz="1200"/>
            <a:t>BMS</a:t>
          </a:r>
          <a:r>
            <a:rPr lang="zh-CN" altLang="en-US" sz="1200"/>
            <a:t>芯片依赖进口</a:t>
          </a:r>
        </a:p>
      </dgm:t>
    </dgm:pt>
    <dgm:pt modelId="{26EA520A-5891-4EBA-B2AD-1840663D8C07}" type="parTrans" cxnId="{49030A63-DDCD-42EA-A354-842536D10D83}">
      <dgm:prSet/>
      <dgm:spPr/>
      <dgm:t>
        <a:bodyPr/>
        <a:lstStyle/>
        <a:p>
          <a:endParaRPr lang="zh-CN" altLang="en-US"/>
        </a:p>
      </dgm:t>
    </dgm:pt>
    <dgm:pt modelId="{CE2287C8-6424-4771-88FD-4DADE15C5A04}" type="sibTrans" cxnId="{49030A63-DDCD-42EA-A354-842536D10D83}">
      <dgm:prSet/>
      <dgm:spPr/>
      <dgm:t>
        <a:bodyPr/>
        <a:lstStyle/>
        <a:p>
          <a:endParaRPr lang="zh-CN" altLang="en-US"/>
        </a:p>
      </dgm:t>
    </dgm:pt>
    <dgm:pt modelId="{5AA02751-379E-46DB-884A-F23ACBC498EE}">
      <dgm:prSet phldrT="[文本]" phldr="0" custT="1"/>
      <dgm:spPr/>
      <dgm:t>
        <a:bodyPr vert="horz" wrap="square"/>
        <a:lstStyle/>
        <a:p>
          <a:pPr>
            <a:lnSpc>
              <a:spcPct val="150000"/>
            </a:lnSpc>
            <a:spcBef>
              <a:spcPct val="0"/>
            </a:spcBef>
            <a:spcAft>
              <a:spcPct val="15000"/>
            </a:spcAft>
          </a:pPr>
          <a:r>
            <a:rPr lang="zh-CN" altLang="en-US" sz="1200"/>
            <a:t>中国的</a:t>
          </a:r>
          <a:r>
            <a:rPr lang="en-US" altLang="zh-CN" sz="1200"/>
            <a:t>BMS</a:t>
          </a:r>
          <a:r>
            <a:rPr lang="zh-CN" altLang="en-US" sz="1200"/>
            <a:t>芯片主要来自进口，由于技术困难等原因，一些芯片如</a:t>
          </a:r>
          <a:r>
            <a:rPr lang="en-US" altLang="zh-CN" sz="1200"/>
            <a:t>AFE,</a:t>
          </a:r>
          <a:r>
            <a:rPr lang="zh-CN" altLang="en-US" sz="1200"/>
            <a:t>车规级</a:t>
          </a:r>
          <a:r>
            <a:rPr lang="en-US" altLang="zh-CN" sz="1200"/>
            <a:t>ADC</a:t>
          </a:r>
          <a:r>
            <a:rPr lang="zh-CN" altLang="en-US" sz="1200"/>
            <a:t>等几乎没有中国厂商在制造 ，</a:t>
          </a:r>
          <a:r>
            <a:rPr lang="en-US" altLang="zh-CN" sz="1200"/>
            <a:t>MCU</a:t>
          </a:r>
          <a:r>
            <a:rPr lang="zh-CN" altLang="en-US" sz="1200"/>
            <a:t>等芯片虽有部分企业在积极尝试，主要供应商依然是国际企业。</a:t>
          </a:r>
        </a:p>
      </dgm:t>
    </dgm:pt>
    <dgm:pt modelId="{D0D77647-95BE-4607-B2F0-006D9CAB8F0E}" type="parTrans" cxnId="{7B5A0ACC-6667-457A-8C52-03932BAA1CF7}">
      <dgm:prSet/>
      <dgm:spPr/>
      <dgm:t>
        <a:bodyPr/>
        <a:lstStyle/>
        <a:p>
          <a:endParaRPr lang="zh-CN" altLang="en-US"/>
        </a:p>
      </dgm:t>
    </dgm:pt>
    <dgm:pt modelId="{3DBF6B9F-A188-4D67-ABE8-0633561FA9E5}" type="sibTrans" cxnId="{7B5A0ACC-6667-457A-8C52-03932BAA1CF7}">
      <dgm:prSet/>
      <dgm:spPr/>
      <dgm:t>
        <a:bodyPr/>
        <a:lstStyle/>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3" custScaleX="64423" custScaleY="66338">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3" custScaleX="122753" custScaleY="71691" custLinFactNeighborX="3450">
        <dgm:presLayoutVars>
          <dgm:bulletEnabled val="1"/>
        </dgm:presLayoutVars>
      </dgm:prSet>
      <dgm:spPr/>
    </dgm:pt>
    <dgm:pt modelId="{F1941F29-E51C-4282-956D-50CFAFAEB9B8}" type="pres">
      <dgm:prSet presAssocID="{35E5E878-0907-4014-9CFA-56AEFE6C22E5}" presName="sp" presStyleCnt="0"/>
      <dgm:spPr/>
    </dgm:pt>
    <dgm:pt modelId="{B589D1EC-5156-4FB2-BB1C-8E1290A868B9}" type="pres">
      <dgm:prSet presAssocID="{A6685E83-BEEC-49B3-B40A-539E2C0D7A1A}" presName="linNode" presStyleCnt="0"/>
      <dgm:spPr/>
    </dgm:pt>
    <dgm:pt modelId="{EBD335B5-8308-49CB-9630-99D852747B1F}" type="pres">
      <dgm:prSet presAssocID="{A6685E83-BEEC-49B3-B40A-539E2C0D7A1A}" presName="parentText" presStyleLbl="node1" presStyleIdx="1" presStyleCnt="3" custScaleX="69141" custScaleY="62251">
        <dgm:presLayoutVars>
          <dgm:chMax val="1"/>
          <dgm:bulletEnabled val="1"/>
        </dgm:presLayoutVars>
      </dgm:prSet>
      <dgm:spPr/>
    </dgm:pt>
    <dgm:pt modelId="{6EB2A58E-CA03-4F76-94B6-D8FE50231963}" type="pres">
      <dgm:prSet presAssocID="{A6685E83-BEEC-49B3-B40A-539E2C0D7A1A}" presName="descendantText" presStyleLbl="alignAccFollowNode1" presStyleIdx="1" presStyleCnt="3" custScaleX="134580" custScaleY="76691">
        <dgm:presLayoutVars>
          <dgm:bulletEnabled val="1"/>
        </dgm:presLayoutVars>
      </dgm:prSet>
      <dgm:spPr/>
    </dgm:pt>
    <dgm:pt modelId="{A76EE5BB-CBA4-4DD9-BFB7-3F3F246C9BF0}" type="pres">
      <dgm:prSet presAssocID="{68BB6C9A-B7F0-43A0-955B-FC8C4D4009BF}" presName="sp" presStyleCnt="0"/>
      <dgm:spPr/>
    </dgm:pt>
    <dgm:pt modelId="{2BB2A428-FB05-47E5-AC5F-C6A7936A9AC0}" type="pres">
      <dgm:prSet presAssocID="{C8DDDFA1-AF37-4444-AAEB-D51CEE212719}" presName="linNode" presStyleCnt="0"/>
      <dgm:spPr/>
    </dgm:pt>
    <dgm:pt modelId="{B093CE78-670B-40EB-95CF-315E334D550F}" type="pres">
      <dgm:prSet presAssocID="{C8DDDFA1-AF37-4444-AAEB-D51CEE212719}" presName="parentText" presStyleLbl="node1" presStyleIdx="2" presStyleCnt="3" custScaleX="67877" custScaleY="68959">
        <dgm:presLayoutVars>
          <dgm:chMax val="1"/>
          <dgm:bulletEnabled val="1"/>
        </dgm:presLayoutVars>
      </dgm:prSet>
      <dgm:spPr/>
    </dgm:pt>
    <dgm:pt modelId="{64028F0D-BE57-4642-92F7-303D4E45C524}" type="pres">
      <dgm:prSet presAssocID="{C8DDDFA1-AF37-4444-AAEB-D51CEE212719}" presName="descendantText" presStyleLbl="alignAccFollowNode1" presStyleIdx="2" presStyleCnt="3" custScaleX="132432" custScaleY="78917">
        <dgm:presLayoutVars>
          <dgm:bulletEnabled val="1"/>
        </dgm:presLayoutVars>
      </dgm:prSet>
      <dgm:spPr/>
    </dgm:pt>
  </dgm:ptLst>
  <dgm:cxnLst>
    <dgm:cxn modelId="{87A17325-F1A4-4A8A-BC29-55B91E739058}" type="presOf" srcId="{C8DDDFA1-AF37-4444-AAEB-D51CEE212719}" destId="{B093CE78-670B-40EB-95CF-315E334D550F}" srcOrd="0" destOrd="0" presId="urn:microsoft.com/office/officeart/2005/8/layout/vList5"/>
    <dgm:cxn modelId="{49030A63-DDCD-42EA-A354-842536D10D83}" srcId="{2E15931E-1654-4B73-89B2-8E333D9C42E0}" destId="{C8DDDFA1-AF37-4444-AAEB-D51CEE212719}" srcOrd="2" destOrd="0" parTransId="{26EA520A-5891-4EBA-B2AD-1840663D8C07}" sibTransId="{CE2287C8-6424-4771-88FD-4DADE15C5A04}"/>
    <dgm:cxn modelId="{956C0E43-6E5A-49D3-BA70-24F463378793}" type="presOf" srcId="{A6685E83-BEEC-49B3-B40A-539E2C0D7A1A}" destId="{EBD335B5-8308-49CB-9630-99D852747B1F}" srcOrd="0" destOrd="0" presId="urn:microsoft.com/office/officeart/2005/8/layout/vList5"/>
    <dgm:cxn modelId="{4E621B48-07A9-4906-84CB-2D0562BEBC7A}" srcId="{2E15931E-1654-4B73-89B2-8E333D9C42E0}" destId="{90DDC401-903F-495B-A387-FFA8A45891F6}" srcOrd="0" destOrd="0" parTransId="{C8BB0B8A-C63A-4F83-B8DD-3A7CE259E4EE}" sibTransId="{35E5E878-0907-4014-9CFA-56AEFE6C22E5}"/>
    <dgm:cxn modelId="{4BF37951-126A-40DF-AFA6-CDDB6D56AA25}" type="presOf" srcId="{2E15931E-1654-4B73-89B2-8E333D9C42E0}" destId="{D5935282-3C7C-4F88-A1AE-C27DB8591514}" srcOrd="0" destOrd="0" presId="urn:microsoft.com/office/officeart/2005/8/layout/vList5"/>
    <dgm:cxn modelId="{70A3E79E-8C5C-4152-B911-88903EB9B764}" srcId="{A6685E83-BEEC-49B3-B40A-539E2C0D7A1A}" destId="{CBA50553-63FA-4B5A-9888-EDDBA06CA593}" srcOrd="0" destOrd="0" parTransId="{73E2772F-165D-4B56-ACC2-969CBF53B0A8}" sibTransId="{7BFD1607-7356-4D3D-A829-75D002A3A4B0}"/>
    <dgm:cxn modelId="{60A8CDAE-31BA-443E-90A8-8BA393CCBA62}" type="presOf" srcId="{5AA02751-379E-46DB-884A-F23ACBC498EE}" destId="{64028F0D-BE57-4642-92F7-303D4E45C524}" srcOrd="0" destOrd="0" presId="urn:microsoft.com/office/officeart/2005/8/layout/vList5"/>
    <dgm:cxn modelId="{D06762BF-988C-482D-A508-06B5914943F9}" srcId="{90DDC401-903F-495B-A387-FFA8A45891F6}" destId="{E08CEB0C-E37F-4DCA-A8EA-4B2CD3AD7754}" srcOrd="0" destOrd="0" parTransId="{FB4BCC77-44E9-4065-8A2F-90CD32DE34E3}" sibTransId="{41FED480-3E2E-47A2-B997-02D527BC8082}"/>
    <dgm:cxn modelId="{7B5A0ACC-6667-457A-8C52-03932BAA1CF7}" srcId="{C8DDDFA1-AF37-4444-AAEB-D51CEE212719}" destId="{5AA02751-379E-46DB-884A-F23ACBC498EE}" srcOrd="0" destOrd="0" parTransId="{D0D77647-95BE-4607-B2F0-006D9CAB8F0E}" sibTransId="{3DBF6B9F-A188-4D67-ABE8-0633561FA9E5}"/>
    <dgm:cxn modelId="{A4382ED6-5D2D-480D-AACA-10DAF90C904D}" type="presOf" srcId="{E08CEB0C-E37F-4DCA-A8EA-4B2CD3AD7754}" destId="{DD9406C3-FC80-4468-A55B-122D744D43F0}" srcOrd="0" destOrd="0" presId="urn:microsoft.com/office/officeart/2005/8/layout/vList5"/>
    <dgm:cxn modelId="{CC1AB2E9-9B71-4133-B417-FAA80F2BA077}" srcId="{2E15931E-1654-4B73-89B2-8E333D9C42E0}" destId="{A6685E83-BEEC-49B3-B40A-539E2C0D7A1A}" srcOrd="1" destOrd="0" parTransId="{FECC43A3-D59E-4EE1-9557-8FBB90D5B362}" sibTransId="{68BB6C9A-B7F0-43A0-955B-FC8C4D4009BF}"/>
    <dgm:cxn modelId="{671A6DF0-B229-4D30-A2FF-0F1F1C3A8640}" type="presOf" srcId="{CBA50553-63FA-4B5A-9888-EDDBA06CA593}" destId="{6EB2A58E-CA03-4F76-94B6-D8FE50231963}" srcOrd="0" destOrd="0" presId="urn:microsoft.com/office/officeart/2005/8/layout/vList5"/>
    <dgm:cxn modelId="{A2D7B5F5-2109-44D6-B8C2-166208FC1041}" type="presOf" srcId="{90DDC401-903F-495B-A387-FFA8A45891F6}" destId="{96BE2B31-D87C-43E1-BE64-4C27B13F4AA4}" srcOrd="0" destOrd="0" presId="urn:microsoft.com/office/officeart/2005/8/layout/vList5"/>
    <dgm:cxn modelId="{20072420-7905-4981-81FD-D008A8518C07}" type="presParOf" srcId="{D5935282-3C7C-4F88-A1AE-C27DB8591514}" destId="{E61486FD-113E-4C87-8ADF-B1A8E2A84801}" srcOrd="0" destOrd="0" presId="urn:microsoft.com/office/officeart/2005/8/layout/vList5"/>
    <dgm:cxn modelId="{C001AE37-311D-478B-B2C1-D9E8190FA88B}" type="presParOf" srcId="{E61486FD-113E-4C87-8ADF-B1A8E2A84801}" destId="{96BE2B31-D87C-43E1-BE64-4C27B13F4AA4}" srcOrd="0" destOrd="0" presId="urn:microsoft.com/office/officeart/2005/8/layout/vList5"/>
    <dgm:cxn modelId="{3380AB39-2D4F-466D-98DB-2E162DAC93AE}" type="presParOf" srcId="{E61486FD-113E-4C87-8ADF-B1A8E2A84801}" destId="{DD9406C3-FC80-4468-A55B-122D744D43F0}" srcOrd="1" destOrd="0" presId="urn:microsoft.com/office/officeart/2005/8/layout/vList5"/>
    <dgm:cxn modelId="{29A45FAD-3431-44D7-8774-B422A4D015D8}" type="presParOf" srcId="{D5935282-3C7C-4F88-A1AE-C27DB8591514}" destId="{F1941F29-E51C-4282-956D-50CFAFAEB9B8}" srcOrd="1" destOrd="0" presId="urn:microsoft.com/office/officeart/2005/8/layout/vList5"/>
    <dgm:cxn modelId="{EE9D0706-B438-46EC-AC1D-43ED99B9FDFE}" type="presParOf" srcId="{D5935282-3C7C-4F88-A1AE-C27DB8591514}" destId="{B589D1EC-5156-4FB2-BB1C-8E1290A868B9}" srcOrd="2" destOrd="0" presId="urn:microsoft.com/office/officeart/2005/8/layout/vList5"/>
    <dgm:cxn modelId="{A6893360-15E0-4ABC-8C06-A309F2A38328}" type="presParOf" srcId="{B589D1EC-5156-4FB2-BB1C-8E1290A868B9}" destId="{EBD335B5-8308-49CB-9630-99D852747B1F}" srcOrd="0" destOrd="0" presId="urn:microsoft.com/office/officeart/2005/8/layout/vList5"/>
    <dgm:cxn modelId="{05C30751-8AD6-4A1F-A821-1DBBBB4605A2}" type="presParOf" srcId="{B589D1EC-5156-4FB2-BB1C-8E1290A868B9}" destId="{6EB2A58E-CA03-4F76-94B6-D8FE50231963}" srcOrd="1" destOrd="0" presId="urn:microsoft.com/office/officeart/2005/8/layout/vList5"/>
    <dgm:cxn modelId="{74E22AFB-38EB-4853-BDE4-B3C19432853C}" type="presParOf" srcId="{D5935282-3C7C-4F88-A1AE-C27DB8591514}" destId="{A76EE5BB-CBA4-4DD9-BFB7-3F3F246C9BF0}" srcOrd="3" destOrd="0" presId="urn:microsoft.com/office/officeart/2005/8/layout/vList5"/>
    <dgm:cxn modelId="{CD6E75BE-0C21-467E-A1BB-F2BC43EA5F01}" type="presParOf" srcId="{D5935282-3C7C-4F88-A1AE-C27DB8591514}" destId="{2BB2A428-FB05-47E5-AC5F-C6A7936A9AC0}" srcOrd="4" destOrd="0" presId="urn:microsoft.com/office/officeart/2005/8/layout/vList5"/>
    <dgm:cxn modelId="{1ED58E47-EB44-40D5-B8BA-675830960203}" type="presParOf" srcId="{2BB2A428-FB05-47E5-AC5F-C6A7936A9AC0}" destId="{B093CE78-670B-40EB-95CF-315E334D550F}" srcOrd="0" destOrd="0" presId="urn:microsoft.com/office/officeart/2005/8/layout/vList5"/>
    <dgm:cxn modelId="{ECD619EA-51F2-4C00-B79F-77EC45D54FA2}" type="presParOf" srcId="{2BB2A428-FB05-47E5-AC5F-C6A7936A9AC0}" destId="{64028F0D-BE57-4642-92F7-303D4E45C524}"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406C3-FC80-4468-A55B-122D744D43F0}">
      <dsp:nvSpPr>
        <dsp:cNvPr id="0" name=""/>
        <dsp:cNvSpPr/>
      </dsp:nvSpPr>
      <dsp:spPr>
        <a:xfrm rot="5400000">
          <a:off x="2179598" y="-1078618"/>
          <a:ext cx="1096211" cy="342824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150000"/>
            </a:lnSpc>
            <a:spcBef>
              <a:spcPct val="0"/>
            </a:spcBef>
            <a:spcAft>
              <a:spcPct val="15000"/>
            </a:spcAft>
            <a:buChar char="•"/>
          </a:pPr>
          <a:r>
            <a:rPr lang="en-US" altLang="zh-CN" sz="1200" kern="1200"/>
            <a:t>BMS</a:t>
          </a:r>
          <a:r>
            <a:rPr lang="zh-CN" altLang="en-US" sz="1200" kern="1200"/>
            <a:t>作为新兴技术，其研发不仅需要投入大量的时间，金钱，也需要长期的积累，沉淀，可靠稳定优质的</a:t>
          </a:r>
          <a:r>
            <a:rPr lang="en-US" altLang="zh-CN" sz="1200" kern="1200"/>
            <a:t>BMS</a:t>
          </a:r>
          <a:r>
            <a:rPr lang="zh-CN" altLang="en-US" sz="1200" kern="1200"/>
            <a:t>芯片也需要厂商经过大量的实践才能产出。</a:t>
          </a:r>
        </a:p>
      </dsp:txBody>
      <dsp:txXfrm rot="-5400000">
        <a:off x="1013583" y="140910"/>
        <a:ext cx="3374729" cy="989185"/>
      </dsp:txXfrm>
    </dsp:sp>
    <dsp:sp modelId="{96BE2B31-D87C-43E1-BE64-4C27B13F4AA4}">
      <dsp:nvSpPr>
        <dsp:cNvPr id="0" name=""/>
        <dsp:cNvSpPr/>
      </dsp:nvSpPr>
      <dsp:spPr>
        <a:xfrm>
          <a:off x="765" y="1528"/>
          <a:ext cx="1012052" cy="12679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zh-CN" altLang="en-US" sz="1200" kern="1200"/>
            <a:t>研发技术门槛高</a:t>
          </a:r>
        </a:p>
      </dsp:txBody>
      <dsp:txXfrm>
        <a:off x="50169" y="50932"/>
        <a:ext cx="913244" cy="1169141"/>
      </dsp:txXfrm>
    </dsp:sp>
    <dsp:sp modelId="{6EB2A58E-CA03-4F76-94B6-D8FE50231963}">
      <dsp:nvSpPr>
        <dsp:cNvPr id="0" name=""/>
        <dsp:cNvSpPr/>
      </dsp:nvSpPr>
      <dsp:spPr>
        <a:xfrm rot="5400000">
          <a:off x="2132263" y="237605"/>
          <a:ext cx="1172665" cy="34447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150000"/>
            </a:lnSpc>
            <a:spcBef>
              <a:spcPct val="0"/>
            </a:spcBef>
            <a:spcAft>
              <a:spcPct val="15000"/>
            </a:spcAft>
            <a:buChar char="•"/>
          </a:pPr>
          <a:r>
            <a:rPr lang="zh-CN" altLang="en-US" sz="1200" kern="1200"/>
            <a:t>中国是世界最大的电动车市场，</a:t>
          </a:r>
          <a:r>
            <a:rPr lang="en-US" altLang="zh-CN" sz="1200" kern="1200"/>
            <a:t>BMS</a:t>
          </a:r>
          <a:r>
            <a:rPr lang="zh-CN" altLang="en-US" sz="1200" kern="1200"/>
            <a:t>产业链想对完善，加之电池在新能源领域的快速发展，电池市场需求增长迅猛，</a:t>
          </a:r>
          <a:r>
            <a:rPr lang="en-US" altLang="zh-CN" sz="1200" kern="1200"/>
            <a:t>BMS</a:t>
          </a:r>
          <a:r>
            <a:rPr lang="zh-CN" altLang="en-US" sz="1200" kern="1200"/>
            <a:t>市场较其它国家更加成熟。</a:t>
          </a:r>
        </a:p>
      </dsp:txBody>
      <dsp:txXfrm rot="-5400000">
        <a:off x="996241" y="1430873"/>
        <a:ext cx="3387466" cy="1058175"/>
      </dsp:txXfrm>
    </dsp:sp>
    <dsp:sp modelId="{EBD335B5-8308-49CB-9630-99D852747B1F}">
      <dsp:nvSpPr>
        <dsp:cNvPr id="0" name=""/>
        <dsp:cNvSpPr/>
      </dsp:nvSpPr>
      <dsp:spPr>
        <a:xfrm>
          <a:off x="765" y="1365045"/>
          <a:ext cx="995475" cy="11898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zh-CN" altLang="en-US" sz="1200" kern="1200"/>
            <a:t>市场成熟</a:t>
          </a:r>
        </a:p>
      </dsp:txBody>
      <dsp:txXfrm>
        <a:off x="49360" y="1413640"/>
        <a:ext cx="898285" cy="1092642"/>
      </dsp:txXfrm>
    </dsp:sp>
    <dsp:sp modelId="{64028F0D-BE57-4642-92F7-303D4E45C524}">
      <dsp:nvSpPr>
        <dsp:cNvPr id="0" name=""/>
        <dsp:cNvSpPr/>
      </dsp:nvSpPr>
      <dsp:spPr>
        <a:xfrm rot="5400000">
          <a:off x="2113029" y="1587029"/>
          <a:ext cx="1206702" cy="344487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150000"/>
            </a:lnSpc>
            <a:spcBef>
              <a:spcPct val="0"/>
            </a:spcBef>
            <a:spcAft>
              <a:spcPct val="15000"/>
            </a:spcAft>
            <a:buChar char="•"/>
          </a:pPr>
          <a:r>
            <a:rPr lang="zh-CN" altLang="en-US" sz="1200" kern="1200"/>
            <a:t>中国的</a:t>
          </a:r>
          <a:r>
            <a:rPr lang="en-US" altLang="zh-CN" sz="1200" kern="1200"/>
            <a:t>BMS</a:t>
          </a:r>
          <a:r>
            <a:rPr lang="zh-CN" altLang="en-US" sz="1200" kern="1200"/>
            <a:t>芯片主要来自进口，由于技术困难等原因，一些芯片如</a:t>
          </a:r>
          <a:r>
            <a:rPr lang="en-US" altLang="zh-CN" sz="1200" kern="1200"/>
            <a:t>AFE,</a:t>
          </a:r>
          <a:r>
            <a:rPr lang="zh-CN" altLang="en-US" sz="1200" kern="1200"/>
            <a:t>车规级</a:t>
          </a:r>
          <a:r>
            <a:rPr lang="en-US" altLang="zh-CN" sz="1200" kern="1200"/>
            <a:t>ADC</a:t>
          </a:r>
          <a:r>
            <a:rPr lang="zh-CN" altLang="en-US" sz="1200" kern="1200"/>
            <a:t>等几乎没有中国厂商在制造 ，</a:t>
          </a:r>
          <a:r>
            <a:rPr lang="en-US" altLang="zh-CN" sz="1200" kern="1200"/>
            <a:t>MCU</a:t>
          </a:r>
          <a:r>
            <a:rPr lang="zh-CN" altLang="en-US" sz="1200" kern="1200"/>
            <a:t>等芯片虽有部分企业在积极尝试，主要供应商依然是国际企业。</a:t>
          </a:r>
        </a:p>
      </dsp:txBody>
      <dsp:txXfrm rot="-5400000">
        <a:off x="993941" y="2765023"/>
        <a:ext cx="3385973" cy="1088890"/>
      </dsp:txXfrm>
    </dsp:sp>
    <dsp:sp modelId="{B093CE78-670B-40EB-95CF-315E334D550F}">
      <dsp:nvSpPr>
        <dsp:cNvPr id="0" name=""/>
        <dsp:cNvSpPr/>
      </dsp:nvSpPr>
      <dsp:spPr>
        <a:xfrm>
          <a:off x="765" y="2650445"/>
          <a:ext cx="993176" cy="13180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US" altLang="zh-CN" sz="1200" kern="1200"/>
            <a:t>BMS</a:t>
          </a:r>
          <a:r>
            <a:rPr lang="zh-CN" altLang="en-US" sz="1200" kern="1200"/>
            <a:t>芯片依赖进口</a:t>
          </a:r>
        </a:p>
      </dsp:txBody>
      <dsp:txXfrm>
        <a:off x="49248" y="2698928"/>
        <a:ext cx="896210" cy="12210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等线" panose="02010600030101010101" pitchFamily="2" charset="-122"/>
              <a:ea typeface="等线"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noProof="1"/>
            </a:lvl1pPr>
          </a:lstStyle>
          <a:p>
            <a:pPr marL="0" marR="0" lvl="0" indent="0" algn="r" defTabSz="914400" rtl="0" eaLnBrk="1" fontAlgn="base" latinLnBrk="0" hangingPunct="1">
              <a:lnSpc>
                <a:spcPct val="100000"/>
              </a:lnSpc>
              <a:spcBef>
                <a:spcPct val="0"/>
              </a:spcBef>
              <a:spcAft>
                <a:spcPct val="0"/>
              </a:spcAft>
              <a:buClrTx/>
              <a:buSzTx/>
              <a:buFontTx/>
              <a:buNone/>
              <a:defRPr/>
            </a:pPr>
            <a:fld id="{B2121462-F55C-4005-AD21-27A0D4639418}" type="datetimeFigureOut">
              <a:rPr kumimoji="0" lang="zh-CN" altLang="en-US" sz="1200" b="0" i="0" u="none" strike="noStrike" kern="1200" cap="none" spc="0" normalizeH="0" baseline="0" noProof="1">
                <a:ln>
                  <a:noFill/>
                </a:ln>
                <a:solidFill>
                  <a:schemeClr val="tx1"/>
                </a:solidFill>
                <a:effectLst/>
                <a:uLnTx/>
                <a:uFillTx/>
                <a:latin typeface="等线" panose="02010600030101010101" pitchFamily="2" charset="-122"/>
                <a:ea typeface="等线" panose="02010600030101010101" pitchFamily="2" charset="-122"/>
                <a:cs typeface="+mn-cs"/>
              </a:rPr>
              <a:t>2022/12/9</a:t>
            </a:fld>
            <a:endParaRPr kumimoji="0" lang="zh-CN" altLang="en-US" sz="1200" b="0" i="0" u="none" strike="noStrike" kern="1200" cap="none" spc="0" normalizeH="0" baseline="0" noProof="1">
              <a:ln>
                <a:noFill/>
              </a:ln>
              <a:solidFill>
                <a:schemeClr val="tx1"/>
              </a:solidFill>
              <a:effectLst/>
              <a:uLnTx/>
              <a:uFillTx/>
              <a:latin typeface="等线" panose="02010600030101010101" pitchFamily="2" charset="-122"/>
              <a:ea typeface="等线" panose="02010600030101010101" pitchFamily="2" charset="-122"/>
              <a:cs typeface="+mn-cs"/>
            </a:endParaRPr>
          </a:p>
        </p:txBody>
      </p:sp>
      <p:sp>
        <p:nvSpPr>
          <p:cNvPr id="819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5125"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fld id="{9A0DB2DC-4C9A-4742-B13C-FB6460FD3503}" type="slidenum">
              <a:rPr lang="zh-CN" altLang="en-US" sz="1200" dirty="0"/>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38C8F1-DC1A-4D08-8406-BD1E3C9ABAA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2022/12/9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等线" panose="02010600030101010101" pitchFamily="2" charset="-122"/>
              </a:rPr>
              <a:t>‹#›</a:t>
            </a:fld>
            <a:endParaRPr lang="zh-CN" altLang="en-US" dirty="0">
              <a:latin typeface="等线"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38C8F1-DC1A-4D08-8406-BD1E3C9ABAA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2022/12/9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等线" panose="02010600030101010101" pitchFamily="2" charset="-122"/>
              </a:rPr>
              <a:t>‹#›</a:t>
            </a:fld>
            <a:endParaRPr lang="zh-CN" altLang="en-US" dirty="0">
              <a:latin typeface="等线"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38C8F1-DC1A-4D08-8406-BD1E3C9ABAA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2022/12/9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等线" panose="02010600030101010101" pitchFamily="2" charset="-122"/>
              </a:rPr>
              <a:t>‹#›</a:t>
            </a:fld>
            <a:endParaRPr lang="zh-CN" altLang="en-US" dirty="0">
              <a:latin typeface="等线"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38C8F1-DC1A-4D08-8406-BD1E3C9ABAA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2022/12/9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等线" panose="02010600030101010101" pitchFamily="2" charset="-122"/>
              </a:rPr>
              <a:t>‹#›</a:t>
            </a:fld>
            <a:endParaRPr lang="zh-CN" altLang="en-US" dirty="0">
              <a:latin typeface="等线"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38C8F1-DC1A-4D08-8406-BD1E3C9ABAA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2022/12/9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等线" panose="02010600030101010101" pitchFamily="2" charset="-122"/>
              </a:rPr>
              <a:t>‹#›</a:t>
            </a:fld>
            <a:endParaRPr lang="zh-CN" altLang="en-US" dirty="0">
              <a:latin typeface="等线"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38C8F1-DC1A-4D08-8406-BD1E3C9ABAA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2022/12/9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等线" panose="02010600030101010101" pitchFamily="2" charset="-122"/>
              </a:rPr>
              <a:t>‹#›</a:t>
            </a:fld>
            <a:endParaRPr lang="zh-CN" altLang="en-US" dirty="0">
              <a:latin typeface="等线"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38C8F1-DC1A-4D08-8406-BD1E3C9ABAA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2022/12/9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等线" panose="02010600030101010101" pitchFamily="2" charset="-122"/>
              </a:rPr>
              <a:t>‹#›</a:t>
            </a:fld>
            <a:endParaRPr lang="zh-CN" altLang="en-US" dirty="0">
              <a:latin typeface="等线"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38C8F1-DC1A-4D08-8406-BD1E3C9ABAA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2022/12/9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等线" panose="02010600030101010101" pitchFamily="2" charset="-122"/>
              </a:rPr>
              <a:t>‹#›</a:t>
            </a:fld>
            <a:endParaRPr lang="zh-CN" altLang="en-US" dirty="0">
              <a:latin typeface="等线"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38C8F1-DC1A-4D08-8406-BD1E3C9ABAA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2022/12/9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等线" panose="02010600030101010101" pitchFamily="2" charset="-122"/>
              </a:rPr>
              <a:t>‹#›</a:t>
            </a:fld>
            <a:endParaRPr lang="zh-CN" altLang="en-US" dirty="0">
              <a:latin typeface="等线"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38C8F1-DC1A-4D08-8406-BD1E3C9ABAA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2022/12/9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等线" panose="02010600030101010101" pitchFamily="2" charset="-122"/>
              </a:rPr>
              <a:t>‹#›</a:t>
            </a:fld>
            <a:endParaRPr lang="zh-CN" altLang="en-US" dirty="0">
              <a:latin typeface="等线"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38C8F1-DC1A-4D08-8406-BD1E3C9ABAA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2022/12/9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等线" panose="02010600030101010101" pitchFamily="2" charset="-122"/>
              </a:rPr>
              <a:t>‹#›</a:t>
            </a:fld>
            <a:endParaRPr lang="zh-CN" altLang="en-US" dirty="0">
              <a:latin typeface="等线"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738C8F1-DC1A-4D08-8406-BD1E3C9ABAA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2022/12/9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等线" panose="02010600030101010101" pitchFamily="2" charset="-122"/>
              </a:rPr>
              <a:t>‹#›</a:t>
            </a:fld>
            <a:endParaRPr lang="zh-CN" altLang="en-US" dirty="0">
              <a:latin typeface="等线"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image" Target="../media/image3.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chart" Target="../charts/chart5.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5528945" y="2621915"/>
            <a:ext cx="6122035" cy="737235"/>
          </a:xfrm>
          <a:prstGeom prst="rect">
            <a:avLst/>
          </a:prstGeom>
          <a:noFill/>
        </p:spPr>
        <p:txBody>
          <a:bodyPr wrap="square" rtlCol="0">
            <a:spAutoFit/>
          </a:bodyPr>
          <a:lstStyle/>
          <a:p>
            <a:pPr algn="ctr"/>
            <a:r>
              <a:rPr lang="en-US" altLang="zh-CN" sz="4200" b="1">
                <a:solidFill>
                  <a:schemeClr val="tx1">
                    <a:lumMod val="75000"/>
                    <a:lumOff val="25000"/>
                  </a:schemeClr>
                </a:solidFill>
              </a:rPr>
              <a:t>BMS</a:t>
            </a:r>
            <a:r>
              <a:rPr lang="zh-CN" altLang="en-US" sz="4200" b="1">
                <a:solidFill>
                  <a:schemeClr val="tx1">
                    <a:lumMod val="75000"/>
                    <a:lumOff val="25000"/>
                  </a:schemeClr>
                </a:solidFill>
              </a:rPr>
              <a:t>市场市场调研汇报</a:t>
            </a:r>
          </a:p>
        </p:txBody>
      </p:sp>
      <p:sp>
        <p:nvSpPr>
          <p:cNvPr id="4" name="文本框 3"/>
          <p:cNvSpPr txBox="1"/>
          <p:nvPr/>
        </p:nvSpPr>
        <p:spPr>
          <a:xfrm>
            <a:off x="6037580" y="4422140"/>
            <a:ext cx="5613400" cy="768350"/>
          </a:xfrm>
          <a:prstGeom prst="rect">
            <a:avLst/>
          </a:prstGeom>
          <a:noFill/>
        </p:spPr>
        <p:txBody>
          <a:bodyPr wrap="square" rtlCol="0">
            <a:spAutoFit/>
          </a:bodyPr>
          <a:lstStyle/>
          <a:p>
            <a:pPr algn="r"/>
            <a:r>
              <a:rPr lang="en-US" altLang="zh-CN" sz="2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2022</a:t>
            </a:r>
            <a:r>
              <a:rPr lang="zh-CN" altLang="en-US" sz="2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年</a:t>
            </a:r>
            <a:r>
              <a:rPr lang="en-US" altLang="zh-CN" sz="2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a:t>
            </a:r>
            <a:r>
              <a:rPr lang="zh-CN" altLang="en-US" sz="2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月</a:t>
            </a:r>
          </a:p>
          <a:p>
            <a:pPr algn="r"/>
            <a:r>
              <a:rPr lang="zh-CN" altLang="en-US" sz="2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高松伟</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192000" cy="6858000"/>
          </a:xfrm>
          <a:prstGeom prst="rect">
            <a:avLst/>
          </a:prstGeom>
          <a:blipFill dpi="0" rotWithShape="1">
            <a:blip r:embed="rId3">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矩形 38"/>
          <p:cNvSpPr/>
          <p:nvPr/>
        </p:nvSpPr>
        <p:spPr>
          <a:xfrm>
            <a:off x="0" y="67294125"/>
            <a:ext cx="12192000" cy="6858000"/>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8" name="图片 7" descr="Logo英文(蓝色)"/>
          <p:cNvPicPr>
            <a:picLocks noChangeAspect="1"/>
          </p:cNvPicPr>
          <p:nvPr/>
        </p:nvPicPr>
        <p:blipFill>
          <a:blip r:embed="rId4"/>
          <a:stretch>
            <a:fillRect/>
          </a:stretch>
        </p:blipFill>
        <p:spPr>
          <a:xfrm>
            <a:off x="10679430" y="384810"/>
            <a:ext cx="1069340" cy="163830"/>
          </a:xfrm>
          <a:prstGeom prst="rect">
            <a:avLst/>
          </a:prstGeom>
        </p:spPr>
      </p:pic>
      <p:sp>
        <p:nvSpPr>
          <p:cNvPr id="3" name="文本框 2"/>
          <p:cNvSpPr txBox="1"/>
          <p:nvPr/>
        </p:nvSpPr>
        <p:spPr>
          <a:xfrm>
            <a:off x="414020" y="14605"/>
            <a:ext cx="5972810" cy="368300"/>
          </a:xfrm>
          <a:prstGeom prst="rect">
            <a:avLst/>
          </a:prstGeom>
          <a:noFill/>
        </p:spPr>
        <p:txBody>
          <a:bodyPr wrap="square" rtlCol="0">
            <a:spAutoFit/>
          </a:bodyPr>
          <a:lstStyle/>
          <a:p>
            <a:r>
              <a:rPr lang="zh-CN" altLang="en-US" b="1">
                <a:solidFill>
                  <a:schemeClr val="tx1">
                    <a:lumMod val="75000"/>
                    <a:lumOff val="25000"/>
                  </a:schemeClr>
                </a:solidFill>
                <a:latin typeface="+mn-ea"/>
                <a:cs typeface="+mn-ea"/>
                <a:sym typeface="+mn-ea"/>
              </a:rPr>
              <a:t>三、</a:t>
            </a:r>
            <a:r>
              <a:rPr lang="en-US" altLang="zh-CN" b="1">
                <a:solidFill>
                  <a:schemeClr val="tx1">
                    <a:lumMod val="75000"/>
                    <a:lumOff val="25000"/>
                  </a:schemeClr>
                </a:solidFill>
                <a:latin typeface="+mn-ea"/>
                <a:cs typeface="+mn-ea"/>
                <a:sym typeface="+mn-ea"/>
              </a:rPr>
              <a:t>BMS</a:t>
            </a:r>
            <a:r>
              <a:rPr lang="zh-CN" altLang="en-US" b="1">
                <a:solidFill>
                  <a:schemeClr val="tx1">
                    <a:lumMod val="75000"/>
                    <a:lumOff val="25000"/>
                  </a:schemeClr>
                </a:solidFill>
                <a:latin typeface="+mn-ea"/>
                <a:cs typeface="+mn-ea"/>
                <a:sym typeface="+mn-ea"/>
              </a:rPr>
              <a:t>市场情况</a:t>
            </a:r>
            <a:endParaRPr lang="en-US" altLang="zh-CN" b="1">
              <a:solidFill>
                <a:schemeClr val="tx1">
                  <a:lumMod val="75000"/>
                  <a:lumOff val="25000"/>
                </a:schemeClr>
              </a:solidFill>
              <a:latin typeface="+mn-ea"/>
              <a:cs typeface="+mn-ea"/>
              <a:sym typeface="+mn-ea"/>
            </a:endParaRPr>
          </a:p>
        </p:txBody>
      </p:sp>
      <p:sp>
        <p:nvSpPr>
          <p:cNvPr id="2" name="文本框 1"/>
          <p:cNvSpPr txBox="1"/>
          <p:nvPr/>
        </p:nvSpPr>
        <p:spPr>
          <a:xfrm>
            <a:off x="723900" y="615950"/>
            <a:ext cx="6727825" cy="368300"/>
          </a:xfrm>
          <a:prstGeom prst="rect">
            <a:avLst/>
          </a:prstGeom>
          <a:noFill/>
        </p:spPr>
        <p:txBody>
          <a:bodyPr wrap="square" rtlCol="0" anchor="t">
            <a:spAutoFit/>
          </a:bodyPr>
          <a:lstStyle/>
          <a:p>
            <a:r>
              <a:rPr lang="en-US" altLang="zh-CN"/>
              <a:t>BMS</a:t>
            </a:r>
            <a:r>
              <a:rPr lang="zh-CN" altLang="en-US"/>
              <a:t>企业分布（此数据为企查查有</a:t>
            </a:r>
            <a:r>
              <a:rPr lang="en-US" altLang="zh-CN"/>
              <a:t>BMS</a:t>
            </a:r>
            <a:r>
              <a:rPr lang="zh-CN" altLang="en-US"/>
              <a:t>相关业务的企业）</a:t>
            </a:r>
            <a:endParaRPr lang="en-US" altLang="zh-CN"/>
          </a:p>
        </p:txBody>
      </p:sp>
      <p:graphicFrame>
        <p:nvGraphicFramePr>
          <p:cNvPr id="12" name="图表 11"/>
          <p:cNvGraphicFramePr/>
          <p:nvPr/>
        </p:nvGraphicFramePr>
        <p:xfrm>
          <a:off x="972820" y="2755900"/>
          <a:ext cx="10241915" cy="3526790"/>
        </p:xfrm>
        <a:graphic>
          <a:graphicData uri="http://schemas.openxmlformats.org/drawingml/2006/chart">
            <c:chart xmlns:c="http://schemas.openxmlformats.org/drawingml/2006/chart" xmlns:r="http://schemas.openxmlformats.org/officeDocument/2006/relationships" r:id="rId5"/>
          </a:graphicData>
        </a:graphic>
      </p:graphicFrame>
      <p:sp>
        <p:nvSpPr>
          <p:cNvPr id="5" name="文本框 4"/>
          <p:cNvSpPr txBox="1"/>
          <p:nvPr/>
        </p:nvSpPr>
        <p:spPr>
          <a:xfrm>
            <a:off x="812800" y="984250"/>
            <a:ext cx="10541000" cy="1753235"/>
          </a:xfrm>
          <a:prstGeom prst="rect">
            <a:avLst/>
          </a:prstGeom>
          <a:noFill/>
        </p:spPr>
        <p:txBody>
          <a:bodyPr wrap="square" rtlCol="0" anchor="t">
            <a:spAutoFit/>
          </a:bodyPr>
          <a:lstStyle/>
          <a:p>
            <a:pPr>
              <a:lnSpc>
                <a:spcPct val="150000"/>
              </a:lnSpc>
            </a:pPr>
            <a:r>
              <a:rPr lang="zh-CN" altLang="en-US"/>
              <a:t>通过企业查询，我国在业/存续电池管理系统生产企业主要集中东南沿海地区。其中，广东电池管理系统生产企业最多达8789家，江苏省、山东省排名第二和第三，电池管理系统生产企业分别有4606家、3213家。浙江省、陕西省、湖南省、安徽省、四川省、福建省、上海市、河南省电池管理系统生产企业超1000家。</a:t>
            </a:r>
          </a:p>
        </p:txBody>
      </p:sp>
      <p:sp>
        <p:nvSpPr>
          <p:cNvPr id="9" name="文本框 8"/>
          <p:cNvSpPr txBox="1"/>
          <p:nvPr/>
        </p:nvSpPr>
        <p:spPr>
          <a:xfrm>
            <a:off x="8940165" y="3152775"/>
            <a:ext cx="2413635" cy="245110"/>
          </a:xfrm>
          <a:prstGeom prst="rect">
            <a:avLst/>
          </a:prstGeom>
          <a:noFill/>
        </p:spPr>
        <p:txBody>
          <a:bodyPr wrap="square" rtlCol="0" anchor="t">
            <a:spAutoFit/>
          </a:bodyPr>
          <a:lstStyle/>
          <a:p>
            <a:r>
              <a:rPr lang="zh-CN" altLang="en-US" sz="1000"/>
              <a:t>数据来源：企查查</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192000" cy="6858000"/>
          </a:xfrm>
          <a:prstGeom prst="rect">
            <a:avLst/>
          </a:prstGeom>
          <a:blipFill dpi="0" rotWithShape="1">
            <a:blip r:embed="rId4">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矩形 38"/>
          <p:cNvSpPr/>
          <p:nvPr/>
        </p:nvSpPr>
        <p:spPr>
          <a:xfrm>
            <a:off x="0" y="67294125"/>
            <a:ext cx="12192000" cy="6858000"/>
          </a:xfrm>
          <a:prstGeom prst="rect">
            <a:avLst/>
          </a:prstGeom>
          <a:blipFill dpi="0" rotWithShape="1">
            <a:blip r:embed="rId4">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8" name="图片 7" descr="Logo英文(蓝色)"/>
          <p:cNvPicPr>
            <a:picLocks noChangeAspect="1"/>
          </p:cNvPicPr>
          <p:nvPr/>
        </p:nvPicPr>
        <p:blipFill>
          <a:blip r:embed="rId5"/>
          <a:stretch>
            <a:fillRect/>
          </a:stretch>
        </p:blipFill>
        <p:spPr>
          <a:xfrm>
            <a:off x="10679430" y="384810"/>
            <a:ext cx="1069340" cy="163830"/>
          </a:xfrm>
          <a:prstGeom prst="rect">
            <a:avLst/>
          </a:prstGeom>
        </p:spPr>
      </p:pic>
      <p:sp>
        <p:nvSpPr>
          <p:cNvPr id="3" name="文本框 2"/>
          <p:cNvSpPr txBox="1"/>
          <p:nvPr/>
        </p:nvSpPr>
        <p:spPr>
          <a:xfrm>
            <a:off x="414020" y="14605"/>
            <a:ext cx="5972810" cy="368300"/>
          </a:xfrm>
          <a:prstGeom prst="rect">
            <a:avLst/>
          </a:prstGeom>
          <a:noFill/>
        </p:spPr>
        <p:txBody>
          <a:bodyPr wrap="square" rtlCol="0">
            <a:spAutoFit/>
          </a:bodyPr>
          <a:lstStyle/>
          <a:p>
            <a:r>
              <a:rPr lang="zh-CN" altLang="en-US" b="1">
                <a:solidFill>
                  <a:schemeClr val="tx1">
                    <a:lumMod val="75000"/>
                    <a:lumOff val="25000"/>
                  </a:schemeClr>
                </a:solidFill>
                <a:latin typeface="+mn-ea"/>
                <a:cs typeface="+mn-ea"/>
                <a:sym typeface="+mn-ea"/>
              </a:rPr>
              <a:t>三、</a:t>
            </a:r>
            <a:r>
              <a:rPr lang="en-US" altLang="zh-CN" b="1">
                <a:solidFill>
                  <a:schemeClr val="tx1">
                    <a:lumMod val="75000"/>
                    <a:lumOff val="25000"/>
                  </a:schemeClr>
                </a:solidFill>
                <a:latin typeface="+mn-ea"/>
                <a:cs typeface="+mn-ea"/>
                <a:sym typeface="+mn-ea"/>
              </a:rPr>
              <a:t>BMS</a:t>
            </a:r>
            <a:r>
              <a:rPr lang="zh-CN" altLang="en-US" b="1">
                <a:solidFill>
                  <a:schemeClr val="tx1">
                    <a:lumMod val="75000"/>
                    <a:lumOff val="25000"/>
                  </a:schemeClr>
                </a:solidFill>
                <a:latin typeface="+mn-ea"/>
                <a:cs typeface="+mn-ea"/>
                <a:sym typeface="+mn-ea"/>
              </a:rPr>
              <a:t>市场情况</a:t>
            </a:r>
            <a:endParaRPr lang="en-US" altLang="zh-CN" b="1">
              <a:solidFill>
                <a:schemeClr val="tx1">
                  <a:lumMod val="75000"/>
                  <a:lumOff val="25000"/>
                </a:schemeClr>
              </a:solidFill>
              <a:latin typeface="+mn-ea"/>
              <a:cs typeface="+mn-ea"/>
              <a:sym typeface="+mn-ea"/>
            </a:endParaRPr>
          </a:p>
        </p:txBody>
      </p:sp>
      <p:sp>
        <p:nvSpPr>
          <p:cNvPr id="2" name="文本框 1"/>
          <p:cNvSpPr txBox="1"/>
          <p:nvPr/>
        </p:nvSpPr>
        <p:spPr>
          <a:xfrm>
            <a:off x="647700" y="514350"/>
            <a:ext cx="1727835" cy="368300"/>
          </a:xfrm>
          <a:prstGeom prst="rect">
            <a:avLst/>
          </a:prstGeom>
          <a:noFill/>
        </p:spPr>
        <p:txBody>
          <a:bodyPr wrap="square" rtlCol="0" anchor="t">
            <a:spAutoFit/>
          </a:bodyPr>
          <a:lstStyle/>
          <a:p>
            <a:r>
              <a:rPr lang="zh-CN" altLang="en-US"/>
              <a:t>相关企业布局</a:t>
            </a:r>
          </a:p>
        </p:txBody>
      </p:sp>
      <p:sp>
        <p:nvSpPr>
          <p:cNvPr id="4" name="文本框 3"/>
          <p:cNvSpPr txBox="1"/>
          <p:nvPr/>
        </p:nvSpPr>
        <p:spPr>
          <a:xfrm>
            <a:off x="647700" y="882650"/>
            <a:ext cx="10045700" cy="922020"/>
          </a:xfrm>
          <a:prstGeom prst="rect">
            <a:avLst/>
          </a:prstGeom>
          <a:noFill/>
        </p:spPr>
        <p:txBody>
          <a:bodyPr wrap="square" rtlCol="0" anchor="t">
            <a:spAutoFit/>
          </a:bodyPr>
          <a:lstStyle/>
          <a:p>
            <a:pPr>
              <a:lnSpc>
                <a:spcPct val="150000"/>
              </a:lnSpc>
            </a:pPr>
            <a:r>
              <a:rPr lang="zh-CN" altLang="en-US"/>
              <a:t>我国电池管理系统企业有上百家，然而市场集中度不高、竞争激烈、技术优势不明显，呈现“多而不强”特点，市场机遇大。目前，企业争相布局电池管理系统业务。</a:t>
            </a:r>
          </a:p>
        </p:txBody>
      </p:sp>
      <p:graphicFrame>
        <p:nvGraphicFramePr>
          <p:cNvPr id="5" name="表格 4"/>
          <p:cNvGraphicFramePr/>
          <p:nvPr>
            <p:custDataLst>
              <p:tags r:id="rId1"/>
            </p:custDataLst>
            <p:extLst>
              <p:ext uri="{D42A27DB-BD31-4B8C-83A1-F6EECF244321}">
                <p14:modId xmlns:p14="http://schemas.microsoft.com/office/powerpoint/2010/main" val="2055944367"/>
              </p:ext>
            </p:extLst>
          </p:nvPr>
        </p:nvGraphicFramePr>
        <p:xfrm>
          <a:off x="1543050" y="2304415"/>
          <a:ext cx="8865870" cy="3471545"/>
        </p:xfrm>
        <a:graphic>
          <a:graphicData uri="http://schemas.openxmlformats.org/drawingml/2006/table">
            <a:tbl>
              <a:tblPr firstRow="1" bandRow="1">
                <a:tableStyleId>{5C22544A-7EE6-4342-B048-85BDC9FD1C3A}</a:tableStyleId>
              </a:tblPr>
              <a:tblGrid>
                <a:gridCol w="2059940">
                  <a:extLst>
                    <a:ext uri="{9D8B030D-6E8A-4147-A177-3AD203B41FA5}">
                      <a16:colId xmlns:a16="http://schemas.microsoft.com/office/drawing/2014/main" val="20000"/>
                    </a:ext>
                  </a:extLst>
                </a:gridCol>
                <a:gridCol w="3850640">
                  <a:extLst>
                    <a:ext uri="{9D8B030D-6E8A-4147-A177-3AD203B41FA5}">
                      <a16:colId xmlns:a16="http://schemas.microsoft.com/office/drawing/2014/main" val="20001"/>
                    </a:ext>
                  </a:extLst>
                </a:gridCol>
                <a:gridCol w="2955290">
                  <a:extLst>
                    <a:ext uri="{9D8B030D-6E8A-4147-A177-3AD203B41FA5}">
                      <a16:colId xmlns:a16="http://schemas.microsoft.com/office/drawing/2014/main" val="20002"/>
                    </a:ext>
                  </a:extLst>
                </a:gridCol>
              </a:tblGrid>
              <a:tr h="379095">
                <a:tc gridSpan="3">
                  <a:txBody>
                    <a:bodyPr/>
                    <a:lstStyle/>
                    <a:p>
                      <a:pPr algn="ctr">
                        <a:buNone/>
                      </a:pPr>
                      <a:r>
                        <a:rPr lang="zh-CN" altLang="en-US" sz="1600"/>
                        <a:t>中国企业</a:t>
                      </a:r>
                      <a:r>
                        <a:rPr lang="en-US" altLang="zh-CN" sz="1600"/>
                        <a:t>BMS</a:t>
                      </a:r>
                      <a:r>
                        <a:rPr lang="zh-CN" altLang="en-US" sz="1600"/>
                        <a:t>业务布局</a:t>
                      </a:r>
                    </a:p>
                  </a:txBody>
                  <a:tcPr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274320">
                <a:tc>
                  <a:txBody>
                    <a:bodyPr/>
                    <a:lstStyle/>
                    <a:p>
                      <a:pPr>
                        <a:buNone/>
                      </a:pPr>
                      <a:r>
                        <a:rPr lang="zh-CN" altLang="en-US" sz="1200"/>
                        <a:t>企业名称</a:t>
                      </a:r>
                    </a:p>
                  </a:txBody>
                  <a:tcPr/>
                </a:tc>
                <a:tc>
                  <a:txBody>
                    <a:bodyPr/>
                    <a:lstStyle/>
                    <a:p>
                      <a:pPr>
                        <a:buNone/>
                      </a:pPr>
                      <a:r>
                        <a:rPr lang="en-US" altLang="zh-CN" sz="1200"/>
                        <a:t>BMS</a:t>
                      </a:r>
                      <a:r>
                        <a:rPr lang="zh-CN" altLang="en-US" sz="1200"/>
                        <a:t>产品</a:t>
                      </a:r>
                    </a:p>
                  </a:txBody>
                  <a:tcPr/>
                </a:tc>
                <a:tc>
                  <a:txBody>
                    <a:bodyPr/>
                    <a:lstStyle/>
                    <a:p>
                      <a:pPr>
                        <a:buNone/>
                      </a:pPr>
                      <a:r>
                        <a:rPr lang="zh-CN" altLang="en-US" sz="1200"/>
                        <a:t>应用领域</a:t>
                      </a:r>
                    </a:p>
                  </a:txBody>
                  <a:tcPr/>
                </a:tc>
                <a:extLst>
                  <a:ext uri="{0D108BD9-81ED-4DB2-BD59-A6C34878D82A}">
                    <a16:rowId xmlns:a16="http://schemas.microsoft.com/office/drawing/2014/main" val="10001"/>
                  </a:ext>
                </a:extLst>
              </a:tr>
              <a:tr h="223520">
                <a:tc>
                  <a:txBody>
                    <a:bodyPr/>
                    <a:lstStyle/>
                    <a:p>
                      <a:pPr>
                        <a:buNone/>
                      </a:pPr>
                      <a:r>
                        <a:rPr lang="zh-CN" altLang="en-US" sz="1200"/>
                        <a:t>宁德时代</a:t>
                      </a:r>
                    </a:p>
                  </a:txBody>
                  <a:tcPr/>
                </a:tc>
                <a:tc>
                  <a:txBody>
                    <a:bodyPr/>
                    <a:lstStyle/>
                    <a:p>
                      <a:pPr>
                        <a:buNone/>
                      </a:pPr>
                      <a:r>
                        <a:rPr lang="zh-CN" altLang="en-US" sz="1200" dirty="0"/>
                        <a:t>乘用车</a:t>
                      </a:r>
                      <a:r>
                        <a:rPr lang="en-US" altLang="zh-CN" sz="1200" dirty="0"/>
                        <a:t>BMS</a:t>
                      </a:r>
                      <a:r>
                        <a:rPr lang="zh-CN" altLang="en-US" sz="1200" dirty="0"/>
                        <a:t>，物流车</a:t>
                      </a:r>
                      <a:r>
                        <a:rPr lang="en-US" altLang="zh-CN" sz="1200" dirty="0"/>
                        <a:t>BMS</a:t>
                      </a:r>
                      <a:r>
                        <a:rPr lang="zh-CN" altLang="en-US" sz="1200" dirty="0"/>
                        <a:t>，专用车</a:t>
                      </a:r>
                      <a:r>
                        <a:rPr lang="en-US" altLang="zh-CN" sz="1200" dirty="0"/>
                        <a:t>BMS</a:t>
                      </a:r>
                    </a:p>
                  </a:txBody>
                  <a:tcPr/>
                </a:tc>
                <a:tc>
                  <a:txBody>
                    <a:bodyPr/>
                    <a:lstStyle/>
                    <a:p>
                      <a:pPr>
                        <a:buNone/>
                      </a:pPr>
                      <a:r>
                        <a:rPr lang="zh-CN" altLang="en-US" sz="1200"/>
                        <a:t>电动车，储能</a:t>
                      </a:r>
                    </a:p>
                  </a:txBody>
                  <a:tcPr/>
                </a:tc>
                <a:extLst>
                  <a:ext uri="{0D108BD9-81ED-4DB2-BD59-A6C34878D82A}">
                    <a16:rowId xmlns:a16="http://schemas.microsoft.com/office/drawing/2014/main" val="10002"/>
                  </a:ext>
                </a:extLst>
              </a:tr>
              <a:tr h="274320">
                <a:tc>
                  <a:txBody>
                    <a:bodyPr/>
                    <a:lstStyle/>
                    <a:p>
                      <a:pPr>
                        <a:buNone/>
                      </a:pPr>
                      <a:r>
                        <a:rPr lang="zh-CN" altLang="en-US" sz="1200"/>
                        <a:t>比亚迪</a:t>
                      </a:r>
                    </a:p>
                  </a:txBody>
                  <a:tcPr/>
                </a:tc>
                <a:tc>
                  <a:txBody>
                    <a:bodyPr/>
                    <a:lstStyle/>
                    <a:p>
                      <a:pPr>
                        <a:buNone/>
                      </a:pPr>
                      <a:r>
                        <a:rPr lang="zh-CN" altLang="en-US" sz="1200"/>
                        <a:t>比亚迪电池管理系统</a:t>
                      </a:r>
                    </a:p>
                  </a:txBody>
                  <a:tcPr/>
                </a:tc>
                <a:tc>
                  <a:txBody>
                    <a:bodyPr/>
                    <a:lstStyle/>
                    <a:p>
                      <a:pPr>
                        <a:buNone/>
                      </a:pPr>
                      <a:r>
                        <a:rPr lang="zh-CN" altLang="en-US" sz="1200" dirty="0">
                          <a:sym typeface="+mn-ea"/>
                        </a:rPr>
                        <a:t>电动车</a:t>
                      </a:r>
                    </a:p>
                  </a:txBody>
                  <a:tcPr/>
                </a:tc>
                <a:extLst>
                  <a:ext uri="{0D108BD9-81ED-4DB2-BD59-A6C34878D82A}">
                    <a16:rowId xmlns:a16="http://schemas.microsoft.com/office/drawing/2014/main" val="10003"/>
                  </a:ext>
                </a:extLst>
              </a:tr>
              <a:tr h="270510">
                <a:tc>
                  <a:txBody>
                    <a:bodyPr/>
                    <a:lstStyle/>
                    <a:p>
                      <a:pPr>
                        <a:buNone/>
                      </a:pPr>
                      <a:r>
                        <a:rPr lang="zh-CN" altLang="en-US" sz="1200"/>
                        <a:t>均胜电子</a:t>
                      </a:r>
                    </a:p>
                  </a:txBody>
                  <a:tcPr/>
                </a:tc>
                <a:tc>
                  <a:txBody>
                    <a:bodyPr/>
                    <a:lstStyle/>
                    <a:p>
                      <a:pPr>
                        <a:buNone/>
                      </a:pPr>
                      <a:r>
                        <a:rPr lang="en-US" altLang="zh-CN" sz="1200"/>
                        <a:t>12V,48V,400V,800V</a:t>
                      </a:r>
                      <a:r>
                        <a:rPr lang="zh-CN" altLang="en-US" sz="1200"/>
                        <a:t>等全电压</a:t>
                      </a:r>
                      <a:r>
                        <a:rPr lang="en-US" altLang="zh-CN" sz="1200"/>
                        <a:t>BMS</a:t>
                      </a:r>
                    </a:p>
                  </a:txBody>
                  <a:tcPr/>
                </a:tc>
                <a:tc>
                  <a:txBody>
                    <a:bodyPr/>
                    <a:lstStyle/>
                    <a:p>
                      <a:pPr>
                        <a:buNone/>
                      </a:pPr>
                      <a:r>
                        <a:rPr lang="zh-CN" altLang="en-US" sz="1200">
                          <a:sym typeface="+mn-ea"/>
                        </a:rPr>
                        <a:t>电动车，储能</a:t>
                      </a:r>
                    </a:p>
                  </a:txBody>
                  <a:tcPr/>
                </a:tc>
                <a:extLst>
                  <a:ext uri="{0D108BD9-81ED-4DB2-BD59-A6C34878D82A}">
                    <a16:rowId xmlns:a16="http://schemas.microsoft.com/office/drawing/2014/main" val="10004"/>
                  </a:ext>
                </a:extLst>
              </a:tr>
              <a:tr h="274320">
                <a:tc>
                  <a:txBody>
                    <a:bodyPr/>
                    <a:lstStyle/>
                    <a:p>
                      <a:pPr>
                        <a:buNone/>
                      </a:pPr>
                      <a:r>
                        <a:rPr lang="zh-CN" altLang="en-US" sz="1200"/>
                        <a:t>欣旺达</a:t>
                      </a:r>
                    </a:p>
                  </a:txBody>
                  <a:tcPr/>
                </a:tc>
                <a:tc>
                  <a:txBody>
                    <a:bodyPr/>
                    <a:lstStyle/>
                    <a:p>
                      <a:pPr>
                        <a:buNone/>
                      </a:pPr>
                      <a:r>
                        <a:rPr lang="zh-CN" altLang="en-US" sz="1200"/>
                        <a:t>分布式</a:t>
                      </a:r>
                      <a:r>
                        <a:rPr lang="en-US" altLang="zh-CN" sz="1200"/>
                        <a:t>BMS</a:t>
                      </a:r>
                      <a:r>
                        <a:rPr lang="zh-CN" altLang="en-US" sz="1200"/>
                        <a:t>，集中式</a:t>
                      </a:r>
                      <a:r>
                        <a:rPr lang="en-US" altLang="zh-CN" sz="1200"/>
                        <a:t>BMS</a:t>
                      </a:r>
                    </a:p>
                  </a:txBody>
                  <a:tcPr/>
                </a:tc>
                <a:tc>
                  <a:txBody>
                    <a:bodyPr/>
                    <a:lstStyle/>
                    <a:p>
                      <a:pPr>
                        <a:buNone/>
                      </a:pPr>
                      <a:r>
                        <a:rPr lang="zh-CN" altLang="en-US" sz="1200" dirty="0">
                          <a:sym typeface="+mn-ea"/>
                        </a:rPr>
                        <a:t>电动车，储能</a:t>
                      </a:r>
                    </a:p>
                  </a:txBody>
                  <a:tcPr/>
                </a:tc>
                <a:extLst>
                  <a:ext uri="{0D108BD9-81ED-4DB2-BD59-A6C34878D82A}">
                    <a16:rowId xmlns:a16="http://schemas.microsoft.com/office/drawing/2014/main" val="10005"/>
                  </a:ext>
                </a:extLst>
              </a:tr>
              <a:tr h="274320">
                <a:tc>
                  <a:txBody>
                    <a:bodyPr/>
                    <a:lstStyle/>
                    <a:p>
                      <a:pPr>
                        <a:buNone/>
                      </a:pPr>
                      <a:r>
                        <a:rPr lang="zh-CN" altLang="en-US" sz="1200"/>
                        <a:t>妙益科技</a:t>
                      </a:r>
                    </a:p>
                  </a:txBody>
                  <a:tcPr/>
                </a:tc>
                <a:tc>
                  <a:txBody>
                    <a:bodyPr/>
                    <a:lstStyle/>
                    <a:p>
                      <a:pPr>
                        <a:buNone/>
                      </a:pPr>
                      <a:r>
                        <a:rPr lang="zh-CN" altLang="en-US" sz="1200"/>
                        <a:t>车载</a:t>
                      </a:r>
                      <a:r>
                        <a:rPr lang="en-US" altLang="zh-CN" sz="1200"/>
                        <a:t>BMS</a:t>
                      </a:r>
                      <a:r>
                        <a:rPr lang="zh-CN" altLang="en-US" sz="1200"/>
                        <a:t>，储能</a:t>
                      </a:r>
                      <a:r>
                        <a:rPr lang="en-US" altLang="zh-CN" sz="1200"/>
                        <a:t>BMS</a:t>
                      </a:r>
                    </a:p>
                  </a:txBody>
                  <a:tcPr/>
                </a:tc>
                <a:tc>
                  <a:txBody>
                    <a:bodyPr/>
                    <a:lstStyle/>
                    <a:p>
                      <a:pPr>
                        <a:buNone/>
                      </a:pPr>
                      <a:r>
                        <a:rPr lang="zh-CN" altLang="en-US" sz="1200">
                          <a:sym typeface="+mn-ea"/>
                        </a:rPr>
                        <a:t>电动车，储能</a:t>
                      </a:r>
                    </a:p>
                  </a:txBody>
                  <a:tcPr/>
                </a:tc>
                <a:extLst>
                  <a:ext uri="{0D108BD9-81ED-4DB2-BD59-A6C34878D82A}">
                    <a16:rowId xmlns:a16="http://schemas.microsoft.com/office/drawing/2014/main" val="10006"/>
                  </a:ext>
                </a:extLst>
              </a:tr>
              <a:tr h="280670">
                <a:tc>
                  <a:txBody>
                    <a:bodyPr/>
                    <a:lstStyle/>
                    <a:p>
                      <a:pPr>
                        <a:buNone/>
                      </a:pPr>
                      <a:r>
                        <a:rPr lang="zh-CN" altLang="en-US" sz="1200"/>
                        <a:t>科列股份</a:t>
                      </a:r>
                    </a:p>
                  </a:txBody>
                  <a:tcPr/>
                </a:tc>
                <a:tc>
                  <a:txBody>
                    <a:bodyPr/>
                    <a:lstStyle/>
                    <a:p>
                      <a:pPr>
                        <a:buNone/>
                      </a:pPr>
                      <a:r>
                        <a:rPr lang="en-US" altLang="zh-CN" sz="1200"/>
                        <a:t>200V,400V,600V,800V</a:t>
                      </a:r>
                      <a:r>
                        <a:rPr lang="zh-CN" altLang="en-US" sz="1200"/>
                        <a:t>电压</a:t>
                      </a:r>
                      <a:r>
                        <a:rPr lang="en-US" altLang="zh-CN" sz="1200"/>
                        <a:t>BMS</a:t>
                      </a:r>
                    </a:p>
                  </a:txBody>
                  <a:tcPr/>
                </a:tc>
                <a:tc>
                  <a:txBody>
                    <a:bodyPr/>
                    <a:lstStyle/>
                    <a:p>
                      <a:pPr>
                        <a:buNone/>
                      </a:pPr>
                      <a:r>
                        <a:rPr lang="zh-CN" altLang="en-US" sz="1200">
                          <a:sym typeface="+mn-ea"/>
                        </a:rPr>
                        <a:t>电动车，储能</a:t>
                      </a:r>
                    </a:p>
                  </a:txBody>
                  <a:tcPr/>
                </a:tc>
                <a:extLst>
                  <a:ext uri="{0D108BD9-81ED-4DB2-BD59-A6C34878D82A}">
                    <a16:rowId xmlns:a16="http://schemas.microsoft.com/office/drawing/2014/main" val="10007"/>
                  </a:ext>
                </a:extLst>
              </a:tr>
              <a:tr h="274320">
                <a:tc>
                  <a:txBody>
                    <a:bodyPr/>
                    <a:lstStyle/>
                    <a:p>
                      <a:pPr>
                        <a:buNone/>
                      </a:pPr>
                      <a:r>
                        <a:rPr lang="zh-CN" altLang="en-US" sz="1200"/>
                        <a:t>东软睿驰</a:t>
                      </a:r>
                    </a:p>
                  </a:txBody>
                  <a:tcPr/>
                </a:tc>
                <a:tc>
                  <a:txBody>
                    <a:bodyPr/>
                    <a:lstStyle/>
                    <a:p>
                      <a:pPr>
                        <a:buNone/>
                      </a:pPr>
                      <a:r>
                        <a:rPr lang="en-US" altLang="zh-CN" sz="1200"/>
                        <a:t>BMS</a:t>
                      </a:r>
                    </a:p>
                  </a:txBody>
                  <a:tcPr/>
                </a:tc>
                <a:tc>
                  <a:txBody>
                    <a:bodyPr/>
                    <a:lstStyle/>
                    <a:p>
                      <a:pPr>
                        <a:buNone/>
                      </a:pPr>
                      <a:r>
                        <a:rPr lang="zh-CN" altLang="en-US" sz="1200">
                          <a:sym typeface="+mn-ea"/>
                        </a:rPr>
                        <a:t>电动车，储能</a:t>
                      </a:r>
                    </a:p>
                  </a:txBody>
                  <a:tcPr/>
                </a:tc>
                <a:extLst>
                  <a:ext uri="{0D108BD9-81ED-4DB2-BD59-A6C34878D82A}">
                    <a16:rowId xmlns:a16="http://schemas.microsoft.com/office/drawing/2014/main" val="10008"/>
                  </a:ext>
                </a:extLst>
              </a:tr>
              <a:tr h="342900">
                <a:tc>
                  <a:txBody>
                    <a:bodyPr/>
                    <a:lstStyle/>
                    <a:p>
                      <a:pPr>
                        <a:buNone/>
                      </a:pPr>
                      <a:r>
                        <a:rPr lang="zh-CN" altLang="en-US" sz="1200"/>
                        <a:t>钜威能源</a:t>
                      </a:r>
                    </a:p>
                  </a:txBody>
                  <a:tcPr/>
                </a:tc>
                <a:tc>
                  <a:txBody>
                    <a:bodyPr/>
                    <a:lstStyle/>
                    <a:p>
                      <a:pPr>
                        <a:buNone/>
                      </a:pPr>
                      <a:r>
                        <a:rPr lang="zh-CN" altLang="en-US" sz="1200"/>
                        <a:t>商用车</a:t>
                      </a:r>
                      <a:r>
                        <a:rPr lang="en-US" altLang="zh-CN" sz="1200"/>
                        <a:t>BMS,</a:t>
                      </a:r>
                      <a:r>
                        <a:rPr lang="zh-CN" altLang="en-US" sz="1200"/>
                        <a:t>乘用车</a:t>
                      </a:r>
                      <a:r>
                        <a:rPr lang="en-US" altLang="zh-CN" sz="1200"/>
                        <a:t>BMS</a:t>
                      </a:r>
                      <a:r>
                        <a:rPr lang="zh-CN" altLang="en-US" sz="1200"/>
                        <a:t>，</a:t>
                      </a:r>
                      <a:r>
                        <a:rPr lang="en-US" altLang="zh-CN" sz="1200"/>
                        <a:t>AGV,</a:t>
                      </a:r>
                      <a:r>
                        <a:rPr lang="zh-CN" altLang="en-US" sz="1200"/>
                        <a:t>专用车</a:t>
                      </a:r>
                      <a:r>
                        <a:rPr lang="en-US" altLang="zh-CN" sz="1200"/>
                        <a:t>BMS</a:t>
                      </a:r>
                    </a:p>
                  </a:txBody>
                  <a:tcPr/>
                </a:tc>
                <a:tc>
                  <a:txBody>
                    <a:bodyPr/>
                    <a:lstStyle/>
                    <a:p>
                      <a:pPr>
                        <a:buNone/>
                      </a:pPr>
                      <a:r>
                        <a:rPr lang="zh-CN" altLang="en-US" sz="1200">
                          <a:sym typeface="+mn-ea"/>
                        </a:rPr>
                        <a:t>电动车，储能</a:t>
                      </a:r>
                    </a:p>
                  </a:txBody>
                  <a:tcPr/>
                </a:tc>
                <a:extLst>
                  <a:ext uri="{0D108BD9-81ED-4DB2-BD59-A6C34878D82A}">
                    <a16:rowId xmlns:a16="http://schemas.microsoft.com/office/drawing/2014/main" val="10009"/>
                  </a:ext>
                </a:extLst>
              </a:tr>
              <a:tr h="274320">
                <a:tc>
                  <a:txBody>
                    <a:bodyPr/>
                    <a:lstStyle/>
                    <a:p>
                      <a:pPr>
                        <a:buNone/>
                      </a:pPr>
                      <a:r>
                        <a:rPr lang="zh-CN" altLang="en-US" sz="1200"/>
                        <a:t>锐深科技</a:t>
                      </a:r>
                    </a:p>
                  </a:txBody>
                  <a:tcPr/>
                </a:tc>
                <a:tc>
                  <a:txBody>
                    <a:bodyPr/>
                    <a:lstStyle/>
                    <a:p>
                      <a:pPr>
                        <a:buNone/>
                      </a:pPr>
                      <a:r>
                        <a:rPr lang="en-US" altLang="zh-CN" sz="1200"/>
                        <a:t>ARS-BMS</a:t>
                      </a:r>
                    </a:p>
                  </a:txBody>
                  <a:tcPr/>
                </a:tc>
                <a:tc>
                  <a:txBody>
                    <a:bodyPr/>
                    <a:lstStyle/>
                    <a:p>
                      <a:pPr>
                        <a:buNone/>
                      </a:pPr>
                      <a:r>
                        <a:rPr lang="zh-CN" altLang="en-US" sz="1200">
                          <a:sym typeface="+mn-ea"/>
                        </a:rPr>
                        <a:t>电动车，储能</a:t>
                      </a:r>
                    </a:p>
                  </a:txBody>
                  <a:tcPr/>
                </a:tc>
                <a:extLst>
                  <a:ext uri="{0D108BD9-81ED-4DB2-BD59-A6C34878D82A}">
                    <a16:rowId xmlns:a16="http://schemas.microsoft.com/office/drawing/2014/main" val="10010"/>
                  </a:ext>
                </a:extLst>
              </a:tr>
              <a:tr h="274320">
                <a:tc>
                  <a:txBody>
                    <a:bodyPr/>
                    <a:lstStyle/>
                    <a:p>
                      <a:pPr>
                        <a:buNone/>
                      </a:pPr>
                      <a:r>
                        <a:rPr lang="zh-CN" altLang="en-US" sz="1200"/>
                        <a:t>科大国创</a:t>
                      </a:r>
                    </a:p>
                  </a:txBody>
                  <a:tcPr/>
                </a:tc>
                <a:tc>
                  <a:txBody>
                    <a:bodyPr/>
                    <a:lstStyle/>
                    <a:p>
                      <a:pPr>
                        <a:buNone/>
                      </a:pPr>
                      <a:r>
                        <a:rPr lang="zh-CN" altLang="en-US" sz="1200"/>
                        <a:t>新能源汽车智能</a:t>
                      </a:r>
                      <a:r>
                        <a:rPr lang="en-US" altLang="zh-CN" sz="1200"/>
                        <a:t>BMS</a:t>
                      </a:r>
                    </a:p>
                  </a:txBody>
                  <a:tcPr/>
                </a:tc>
                <a:tc>
                  <a:txBody>
                    <a:bodyPr/>
                    <a:lstStyle/>
                    <a:p>
                      <a:pPr>
                        <a:buNone/>
                      </a:pPr>
                      <a:r>
                        <a:rPr lang="zh-CN" altLang="en-US" sz="1200" dirty="0">
                          <a:sym typeface="+mn-ea"/>
                        </a:rPr>
                        <a:t>电动车</a:t>
                      </a:r>
                    </a:p>
                  </a:txBody>
                  <a:tcPr/>
                </a:tc>
                <a:extLst>
                  <a:ext uri="{0D108BD9-81ED-4DB2-BD59-A6C34878D82A}">
                    <a16:rowId xmlns:a16="http://schemas.microsoft.com/office/drawing/2014/main" val="10011"/>
                  </a:ext>
                </a:extLst>
              </a:tr>
            </a:tbl>
          </a:graphicData>
        </a:graphic>
      </p:graphicFrame>
      <p:sp>
        <p:nvSpPr>
          <p:cNvPr id="25" name="文本框 24"/>
          <p:cNvSpPr txBox="1"/>
          <p:nvPr/>
        </p:nvSpPr>
        <p:spPr>
          <a:xfrm>
            <a:off x="9838690" y="6211570"/>
            <a:ext cx="1933575" cy="245110"/>
          </a:xfrm>
          <a:prstGeom prst="rect">
            <a:avLst/>
          </a:prstGeom>
          <a:noFill/>
        </p:spPr>
        <p:txBody>
          <a:bodyPr wrap="square" rtlCol="0">
            <a:spAutoFit/>
          </a:bodyPr>
          <a:lstStyle/>
          <a:p>
            <a:pPr algn="r"/>
            <a:r>
              <a:rPr lang="zh-CN" altLang="en-US" sz="1000"/>
              <a:t>数据源：国家统计局</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192000" cy="6858000"/>
          </a:xfrm>
          <a:prstGeom prst="rect">
            <a:avLst/>
          </a:prstGeom>
          <a:blipFill dpi="0" rotWithShape="1">
            <a:blip r:embed="rId3">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矩形 38"/>
          <p:cNvSpPr/>
          <p:nvPr/>
        </p:nvSpPr>
        <p:spPr>
          <a:xfrm>
            <a:off x="0" y="67294125"/>
            <a:ext cx="12192000" cy="6858000"/>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8" name="图片 7" descr="Logo英文(蓝色)"/>
          <p:cNvPicPr>
            <a:picLocks noChangeAspect="1"/>
          </p:cNvPicPr>
          <p:nvPr/>
        </p:nvPicPr>
        <p:blipFill>
          <a:blip r:embed="rId4"/>
          <a:stretch>
            <a:fillRect/>
          </a:stretch>
        </p:blipFill>
        <p:spPr>
          <a:xfrm>
            <a:off x="10679430" y="384810"/>
            <a:ext cx="1069340" cy="163830"/>
          </a:xfrm>
          <a:prstGeom prst="rect">
            <a:avLst/>
          </a:prstGeom>
        </p:spPr>
      </p:pic>
      <p:sp>
        <p:nvSpPr>
          <p:cNvPr id="3" name="文本框 2"/>
          <p:cNvSpPr txBox="1"/>
          <p:nvPr/>
        </p:nvSpPr>
        <p:spPr>
          <a:xfrm>
            <a:off x="414020" y="14605"/>
            <a:ext cx="5972810" cy="368300"/>
          </a:xfrm>
          <a:prstGeom prst="rect">
            <a:avLst/>
          </a:prstGeom>
          <a:noFill/>
        </p:spPr>
        <p:txBody>
          <a:bodyPr wrap="square" rtlCol="0">
            <a:spAutoFit/>
          </a:bodyPr>
          <a:lstStyle/>
          <a:p>
            <a:r>
              <a:rPr lang="zh-CN" altLang="en-US" b="1">
                <a:solidFill>
                  <a:schemeClr val="tx1">
                    <a:lumMod val="75000"/>
                    <a:lumOff val="25000"/>
                  </a:schemeClr>
                </a:solidFill>
                <a:latin typeface="+mn-ea"/>
                <a:cs typeface="+mn-ea"/>
                <a:sym typeface="+mn-ea"/>
              </a:rPr>
              <a:t>四、储能行业政策</a:t>
            </a:r>
            <a:endParaRPr lang="zh-CN" b="1">
              <a:solidFill>
                <a:schemeClr val="tx1">
                  <a:lumMod val="75000"/>
                  <a:lumOff val="25000"/>
                </a:schemeClr>
              </a:solidFill>
              <a:latin typeface="+mn-ea"/>
              <a:cs typeface="+mn-ea"/>
              <a:sym typeface="+mn-ea"/>
            </a:endParaRPr>
          </a:p>
        </p:txBody>
      </p:sp>
      <p:sp>
        <p:nvSpPr>
          <p:cNvPr id="2" name="文本框 1"/>
          <p:cNvSpPr txBox="1"/>
          <p:nvPr/>
        </p:nvSpPr>
        <p:spPr>
          <a:xfrm>
            <a:off x="742950" y="648970"/>
            <a:ext cx="10257790" cy="2538095"/>
          </a:xfrm>
          <a:prstGeom prst="rect">
            <a:avLst/>
          </a:prstGeom>
          <a:noFill/>
        </p:spPr>
        <p:txBody>
          <a:bodyPr wrap="square" rtlCol="0" anchor="t">
            <a:spAutoFit/>
          </a:bodyPr>
          <a:lstStyle/>
          <a:p>
            <a:pPr>
              <a:lnSpc>
                <a:spcPct val="150000"/>
              </a:lnSpc>
            </a:pPr>
            <a:r>
              <a:rPr lang="zh-CN" altLang="en-US"/>
              <a:t>国家政策</a:t>
            </a:r>
          </a:p>
          <a:p>
            <a:pPr>
              <a:lnSpc>
                <a:spcPct val="150000"/>
              </a:lnSpc>
            </a:pPr>
            <a:r>
              <a:rPr lang="zh-CN" altLang="en-US"/>
              <a:t>新型储能整体发展规划</a:t>
            </a:r>
          </a:p>
          <a:p>
            <a:pPr>
              <a:lnSpc>
                <a:spcPct val="150000"/>
              </a:lnSpc>
            </a:pPr>
            <a:r>
              <a:rPr lang="zh-CN" altLang="en-US" sz="1400"/>
              <a:t>新型储能是除抽水储能电站之外，以输出电力为主要形式，并对外提供服务的储能。主要包括电化学储能、抽汽储能、压缩空气储能、飞轮储能、氢（氨）储能、热（冷）储能等。作为新型电力系统在源、网、荷“三侧协调”发力的关键性变量，新型储能具有建设周期短、调节速度快、运行效率高、技术路线多元等优势，对推动能源绿色转型、保障能源安全、催生能源产业新业态具有积极意义。</a:t>
            </a:r>
          </a:p>
          <a:p>
            <a:pPr>
              <a:lnSpc>
                <a:spcPct val="150000"/>
              </a:lnSpc>
            </a:pPr>
            <a:r>
              <a:rPr lang="zh-CN" altLang="en-US" sz="1400">
                <a:solidFill>
                  <a:srgbClr val="FF0000"/>
                </a:solidFill>
              </a:rPr>
              <a:t>根据政策规划要求，2025年我国新型储能将处于规模化发展阶段，到2030年达全面市场化发展阶段。</a:t>
            </a:r>
          </a:p>
        </p:txBody>
      </p:sp>
      <p:sp>
        <p:nvSpPr>
          <p:cNvPr id="4" name="圆角矩形 3"/>
          <p:cNvSpPr/>
          <p:nvPr/>
        </p:nvSpPr>
        <p:spPr>
          <a:xfrm>
            <a:off x="4110355" y="4398645"/>
            <a:ext cx="1428750" cy="723900"/>
          </a:xfrm>
          <a:prstGeom prst="round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t>商业化初期</a:t>
            </a:r>
          </a:p>
        </p:txBody>
      </p:sp>
      <p:sp>
        <p:nvSpPr>
          <p:cNvPr id="6" name="圆角矩形 5"/>
          <p:cNvSpPr/>
          <p:nvPr/>
        </p:nvSpPr>
        <p:spPr>
          <a:xfrm>
            <a:off x="1591310" y="4398645"/>
            <a:ext cx="1428750" cy="723900"/>
          </a:xfrm>
          <a:prstGeom prst="round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t>研发示范阶段</a:t>
            </a:r>
          </a:p>
        </p:txBody>
      </p:sp>
      <p:sp>
        <p:nvSpPr>
          <p:cNvPr id="7" name="圆角矩形 6"/>
          <p:cNvSpPr/>
          <p:nvPr/>
        </p:nvSpPr>
        <p:spPr>
          <a:xfrm>
            <a:off x="6628130" y="4398645"/>
            <a:ext cx="1536700" cy="723900"/>
          </a:xfrm>
          <a:prstGeom prst="round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t>规模化发展阶段</a:t>
            </a:r>
          </a:p>
        </p:txBody>
      </p:sp>
      <p:sp>
        <p:nvSpPr>
          <p:cNvPr id="5" name="圆角矩形 4"/>
          <p:cNvSpPr/>
          <p:nvPr/>
        </p:nvSpPr>
        <p:spPr>
          <a:xfrm>
            <a:off x="9147175" y="4399280"/>
            <a:ext cx="1428750" cy="723900"/>
          </a:xfrm>
          <a:prstGeom prst="round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t>全面市化发展</a:t>
            </a:r>
          </a:p>
        </p:txBody>
      </p:sp>
      <p:sp>
        <p:nvSpPr>
          <p:cNvPr id="9" name="右箭头 8"/>
          <p:cNvSpPr/>
          <p:nvPr/>
        </p:nvSpPr>
        <p:spPr>
          <a:xfrm>
            <a:off x="3187700" y="4585335"/>
            <a:ext cx="755015" cy="351155"/>
          </a:xfrm>
          <a:prstGeom prst="rightArrow">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a:off x="5746750" y="4585970"/>
            <a:ext cx="755015" cy="351155"/>
          </a:xfrm>
          <a:prstGeom prst="rightArrow">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右箭头 10"/>
          <p:cNvSpPr/>
          <p:nvPr/>
        </p:nvSpPr>
        <p:spPr>
          <a:xfrm>
            <a:off x="8224520" y="4585970"/>
            <a:ext cx="755015" cy="351155"/>
          </a:xfrm>
          <a:prstGeom prst="rightArrow">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12" name="直接箭头连接符 11"/>
          <p:cNvCxnSpPr/>
          <p:nvPr/>
        </p:nvCxnSpPr>
        <p:spPr>
          <a:xfrm>
            <a:off x="2313305" y="3858895"/>
            <a:ext cx="0" cy="407670"/>
          </a:xfrm>
          <a:prstGeom prst="straightConnector1">
            <a:avLst/>
          </a:prstGeom>
          <a:ln w="28575">
            <a:solidFill>
              <a:srgbClr val="365B7C"/>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4824730" y="3858895"/>
            <a:ext cx="0" cy="407670"/>
          </a:xfrm>
          <a:prstGeom prst="straightConnector1">
            <a:avLst/>
          </a:prstGeom>
          <a:ln w="28575">
            <a:solidFill>
              <a:srgbClr val="365B7C"/>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7396480" y="3858895"/>
            <a:ext cx="0" cy="407670"/>
          </a:xfrm>
          <a:prstGeom prst="straightConnector1">
            <a:avLst/>
          </a:prstGeom>
          <a:ln w="28575">
            <a:solidFill>
              <a:srgbClr val="365B7C"/>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9861550" y="3858895"/>
            <a:ext cx="0" cy="407670"/>
          </a:xfrm>
          <a:prstGeom prst="straightConnector1">
            <a:avLst/>
          </a:prstGeom>
          <a:ln w="28575">
            <a:solidFill>
              <a:srgbClr val="365B7C"/>
            </a:solidFill>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807845" y="3358515"/>
            <a:ext cx="3307715" cy="368300"/>
          </a:xfrm>
          <a:prstGeom prst="rect">
            <a:avLst/>
          </a:prstGeom>
          <a:noFill/>
        </p:spPr>
        <p:txBody>
          <a:bodyPr wrap="square" rtlCol="0">
            <a:spAutoFit/>
          </a:bodyPr>
          <a:lstStyle/>
          <a:p>
            <a:pPr algn="dist"/>
            <a:r>
              <a:rPr lang="en-US" altLang="zh-CN"/>
              <a:t>“</a:t>
            </a:r>
            <a:r>
              <a:rPr lang="zh-CN" altLang="en-US"/>
              <a:t>十三五</a:t>
            </a:r>
            <a:r>
              <a:rPr lang="en-US" altLang="zh-CN"/>
              <a:t>”</a:t>
            </a:r>
            <a:r>
              <a:rPr lang="zh-CN" altLang="en-US"/>
              <a:t>期间</a:t>
            </a:r>
          </a:p>
        </p:txBody>
      </p:sp>
      <p:sp>
        <p:nvSpPr>
          <p:cNvPr id="17" name="文本框 16"/>
          <p:cNvSpPr txBox="1"/>
          <p:nvPr/>
        </p:nvSpPr>
        <p:spPr>
          <a:xfrm>
            <a:off x="6757670" y="3358515"/>
            <a:ext cx="1276985" cy="368300"/>
          </a:xfrm>
          <a:prstGeom prst="rect">
            <a:avLst/>
          </a:prstGeom>
          <a:noFill/>
        </p:spPr>
        <p:txBody>
          <a:bodyPr wrap="square" rtlCol="0">
            <a:spAutoFit/>
          </a:bodyPr>
          <a:lstStyle/>
          <a:p>
            <a:pPr algn="ctr"/>
            <a:r>
              <a:rPr lang="en-US"/>
              <a:t>2025</a:t>
            </a:r>
          </a:p>
        </p:txBody>
      </p:sp>
      <p:sp>
        <p:nvSpPr>
          <p:cNvPr id="18" name="文本框 17"/>
          <p:cNvSpPr txBox="1"/>
          <p:nvPr/>
        </p:nvSpPr>
        <p:spPr>
          <a:xfrm>
            <a:off x="9223375" y="3357880"/>
            <a:ext cx="1276985" cy="368300"/>
          </a:xfrm>
          <a:prstGeom prst="rect">
            <a:avLst/>
          </a:prstGeom>
          <a:noFill/>
        </p:spPr>
        <p:txBody>
          <a:bodyPr wrap="square" rtlCol="0">
            <a:spAutoFit/>
          </a:bodyPr>
          <a:lstStyle/>
          <a:p>
            <a:pPr algn="ctr"/>
            <a:r>
              <a:rPr lang="en-US"/>
              <a:t>2030</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192000" cy="6858000"/>
          </a:xfrm>
          <a:prstGeom prst="rect">
            <a:avLst/>
          </a:prstGeom>
          <a:blipFill dpi="0" rotWithShape="1">
            <a:blip r:embed="rId4">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矩形 38"/>
          <p:cNvSpPr/>
          <p:nvPr/>
        </p:nvSpPr>
        <p:spPr>
          <a:xfrm>
            <a:off x="0" y="67294125"/>
            <a:ext cx="12192000" cy="6858000"/>
          </a:xfrm>
          <a:prstGeom prst="rect">
            <a:avLst/>
          </a:prstGeom>
          <a:blipFill dpi="0" rotWithShape="1">
            <a:blip r:embed="rId4">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8" name="图片 7" descr="Logo英文(蓝色)"/>
          <p:cNvPicPr>
            <a:picLocks noChangeAspect="1"/>
          </p:cNvPicPr>
          <p:nvPr/>
        </p:nvPicPr>
        <p:blipFill>
          <a:blip r:embed="rId5"/>
          <a:stretch>
            <a:fillRect/>
          </a:stretch>
        </p:blipFill>
        <p:spPr>
          <a:xfrm>
            <a:off x="10679430" y="384810"/>
            <a:ext cx="1069340" cy="163830"/>
          </a:xfrm>
          <a:prstGeom prst="rect">
            <a:avLst/>
          </a:prstGeom>
        </p:spPr>
      </p:pic>
      <p:sp>
        <p:nvSpPr>
          <p:cNvPr id="2" name="文本框 1"/>
          <p:cNvSpPr txBox="1"/>
          <p:nvPr/>
        </p:nvSpPr>
        <p:spPr>
          <a:xfrm>
            <a:off x="600710" y="540385"/>
            <a:ext cx="6096000" cy="368300"/>
          </a:xfrm>
          <a:prstGeom prst="rect">
            <a:avLst/>
          </a:prstGeom>
          <a:noFill/>
        </p:spPr>
        <p:txBody>
          <a:bodyPr wrap="square" rtlCol="0" anchor="t">
            <a:spAutoFit/>
          </a:bodyPr>
          <a:lstStyle/>
          <a:p>
            <a:r>
              <a:rPr lang="zh-CN" altLang="en-US"/>
              <a:t>2016-2022年中国国家层面新型储能行业相关政策</a:t>
            </a:r>
          </a:p>
        </p:txBody>
      </p:sp>
      <p:graphicFrame>
        <p:nvGraphicFramePr>
          <p:cNvPr id="4" name="表格 3"/>
          <p:cNvGraphicFramePr/>
          <p:nvPr>
            <p:custDataLst>
              <p:tags r:id="rId1"/>
            </p:custDataLst>
          </p:nvPr>
        </p:nvGraphicFramePr>
        <p:xfrm>
          <a:off x="1121410" y="1066165"/>
          <a:ext cx="10170160" cy="3732530"/>
        </p:xfrm>
        <a:graphic>
          <a:graphicData uri="http://schemas.openxmlformats.org/drawingml/2006/table">
            <a:tbl>
              <a:tblPr firstRow="1" bandRow="1">
                <a:tableStyleId>{5C22544A-7EE6-4342-B048-85BDC9FD1C3A}</a:tableStyleId>
              </a:tblPr>
              <a:tblGrid>
                <a:gridCol w="1350010">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2001520">
                  <a:extLst>
                    <a:ext uri="{9D8B030D-6E8A-4147-A177-3AD203B41FA5}">
                      <a16:colId xmlns:a16="http://schemas.microsoft.com/office/drawing/2014/main" val="20002"/>
                    </a:ext>
                  </a:extLst>
                </a:gridCol>
                <a:gridCol w="5538470">
                  <a:extLst>
                    <a:ext uri="{9D8B030D-6E8A-4147-A177-3AD203B41FA5}">
                      <a16:colId xmlns:a16="http://schemas.microsoft.com/office/drawing/2014/main" val="20003"/>
                    </a:ext>
                  </a:extLst>
                </a:gridCol>
              </a:tblGrid>
              <a:tr h="440690">
                <a:tc>
                  <a:txBody>
                    <a:bodyPr/>
                    <a:lstStyle/>
                    <a:p>
                      <a:pPr algn="ctr">
                        <a:buNone/>
                      </a:pPr>
                      <a:r>
                        <a:rPr lang="zh-CN" altLang="en-US" sz="1200"/>
                        <a:t>时间</a:t>
                      </a:r>
                    </a:p>
                  </a:txBody>
                  <a:tcPr/>
                </a:tc>
                <a:tc>
                  <a:txBody>
                    <a:bodyPr/>
                    <a:lstStyle/>
                    <a:p>
                      <a:pPr algn="ctr">
                        <a:buNone/>
                      </a:pPr>
                      <a:r>
                        <a:rPr lang="zh-CN" altLang="en-US" sz="1200"/>
                        <a:t>颁发部门</a:t>
                      </a:r>
                    </a:p>
                  </a:txBody>
                  <a:tcPr/>
                </a:tc>
                <a:tc>
                  <a:txBody>
                    <a:bodyPr/>
                    <a:lstStyle/>
                    <a:p>
                      <a:pPr algn="ctr">
                        <a:buNone/>
                      </a:pPr>
                      <a:r>
                        <a:rPr lang="zh-CN" altLang="en-US" sz="1200"/>
                        <a:t>政策名称</a:t>
                      </a:r>
                    </a:p>
                  </a:txBody>
                  <a:tcPr/>
                </a:tc>
                <a:tc>
                  <a:txBody>
                    <a:bodyPr/>
                    <a:lstStyle/>
                    <a:p>
                      <a:pPr algn="ctr">
                        <a:buNone/>
                      </a:pPr>
                      <a:r>
                        <a:rPr lang="zh-CN" altLang="en-US" sz="1200"/>
                        <a:t>相关内容</a:t>
                      </a:r>
                    </a:p>
                  </a:txBody>
                  <a:tcPr/>
                </a:tc>
                <a:extLst>
                  <a:ext uri="{0D108BD9-81ED-4DB2-BD59-A6C34878D82A}">
                    <a16:rowId xmlns:a16="http://schemas.microsoft.com/office/drawing/2014/main" val="10000"/>
                  </a:ext>
                </a:extLst>
              </a:tr>
              <a:tr h="274320">
                <a:tc>
                  <a:txBody>
                    <a:bodyPr/>
                    <a:lstStyle/>
                    <a:p>
                      <a:pPr>
                        <a:lnSpc>
                          <a:spcPct val="150000"/>
                        </a:lnSpc>
                        <a:buNone/>
                      </a:pPr>
                      <a:r>
                        <a:rPr lang="en-US" altLang="zh-CN" sz="1000"/>
                        <a:t>2016</a:t>
                      </a:r>
                      <a:r>
                        <a:rPr lang="zh-CN" altLang="en-US" sz="1000"/>
                        <a:t>年</a:t>
                      </a:r>
                      <a:r>
                        <a:rPr lang="en-US" altLang="zh-CN" sz="1000"/>
                        <a:t>4</a:t>
                      </a:r>
                      <a:r>
                        <a:rPr lang="zh-CN" altLang="en-US" sz="1000"/>
                        <a:t>月</a:t>
                      </a:r>
                    </a:p>
                  </a:txBody>
                  <a:tcPr/>
                </a:tc>
                <a:tc>
                  <a:txBody>
                    <a:bodyPr/>
                    <a:lstStyle/>
                    <a:p>
                      <a:pPr>
                        <a:lnSpc>
                          <a:spcPct val="150000"/>
                        </a:lnSpc>
                        <a:buNone/>
                      </a:pPr>
                      <a:r>
                        <a:rPr lang="zh-CN" altLang="en-US" sz="1000"/>
                        <a:t>发改委，国家能源局</a:t>
                      </a:r>
                    </a:p>
                  </a:txBody>
                  <a:tcPr/>
                </a:tc>
                <a:tc>
                  <a:txBody>
                    <a:bodyPr/>
                    <a:lstStyle/>
                    <a:p>
                      <a:pPr>
                        <a:lnSpc>
                          <a:spcPct val="150000"/>
                        </a:lnSpc>
                        <a:buNone/>
                      </a:pPr>
                      <a:r>
                        <a:rPr lang="zh-CN" altLang="en-US" sz="1000"/>
                        <a:t>能源技术革命创新行动计划（</a:t>
                      </a:r>
                      <a:r>
                        <a:rPr lang="en-US" altLang="zh-CN" sz="1000"/>
                        <a:t>2016-2030</a:t>
                      </a:r>
                      <a:r>
                        <a:rPr lang="zh-CN" altLang="en-US" sz="1000"/>
                        <a:t>）</a:t>
                      </a:r>
                    </a:p>
                  </a:txBody>
                  <a:tcPr/>
                </a:tc>
                <a:tc>
                  <a:txBody>
                    <a:bodyPr/>
                    <a:lstStyle/>
                    <a:p>
                      <a:pPr>
                        <a:lnSpc>
                          <a:spcPct val="150000"/>
                        </a:lnSpc>
                        <a:buNone/>
                      </a:pPr>
                      <a:r>
                        <a:rPr lang="zh-CN" altLang="en-US" sz="1000"/>
                        <a:t>先进储能技术创新，研发太阳能光热高效利用高温储热技术、分布式能源系统大容量储热（冷）技术，研发面向电网调峰提效、区域供能应用的物理储，积扱探察研究高储能，新储能技术、基于超号磁和电化学的多功能全新混合储能技术 ，争取实现重大突破。</a:t>
                      </a:r>
                    </a:p>
                  </a:txBody>
                  <a:tcPr/>
                </a:tc>
                <a:extLst>
                  <a:ext uri="{0D108BD9-81ED-4DB2-BD59-A6C34878D82A}">
                    <a16:rowId xmlns:a16="http://schemas.microsoft.com/office/drawing/2014/main" val="10001"/>
                  </a:ext>
                </a:extLst>
              </a:tr>
              <a:tr h="274320">
                <a:tc>
                  <a:txBody>
                    <a:bodyPr/>
                    <a:lstStyle/>
                    <a:p>
                      <a:pPr>
                        <a:lnSpc>
                          <a:spcPct val="150000"/>
                        </a:lnSpc>
                        <a:buNone/>
                      </a:pPr>
                      <a:r>
                        <a:rPr lang="en-US" altLang="zh-CN" sz="1000"/>
                        <a:t>2016</a:t>
                      </a:r>
                      <a:r>
                        <a:rPr lang="zh-CN" altLang="en-US" sz="1000"/>
                        <a:t>年</a:t>
                      </a:r>
                      <a:r>
                        <a:rPr lang="en-US" altLang="zh-CN" sz="1000"/>
                        <a:t>5</a:t>
                      </a:r>
                      <a:r>
                        <a:rPr lang="zh-CN" altLang="en-US" sz="1000"/>
                        <a:t>月</a:t>
                      </a:r>
                    </a:p>
                  </a:txBody>
                  <a:tcPr/>
                </a:tc>
                <a:tc>
                  <a:txBody>
                    <a:bodyPr/>
                    <a:lstStyle/>
                    <a:p>
                      <a:pPr>
                        <a:lnSpc>
                          <a:spcPct val="150000"/>
                        </a:lnSpc>
                        <a:buNone/>
                      </a:pPr>
                      <a:r>
                        <a:rPr lang="zh-CN" altLang="en-US" sz="1000"/>
                        <a:t>中共中央，国务院</a:t>
                      </a:r>
                    </a:p>
                  </a:txBody>
                  <a:tcPr/>
                </a:tc>
                <a:tc>
                  <a:txBody>
                    <a:bodyPr/>
                    <a:lstStyle/>
                    <a:p>
                      <a:pPr>
                        <a:lnSpc>
                          <a:spcPct val="150000"/>
                        </a:lnSpc>
                        <a:buNone/>
                      </a:pPr>
                      <a:r>
                        <a:rPr lang="zh-CN" altLang="en-US" sz="1000"/>
                        <a:t>国家创新驱动发展战略纲要</a:t>
                      </a:r>
                    </a:p>
                  </a:txBody>
                  <a:tcPr/>
                </a:tc>
                <a:tc>
                  <a:txBody>
                    <a:bodyPr/>
                    <a:lstStyle/>
                    <a:p>
                      <a:pPr>
                        <a:lnSpc>
                          <a:spcPct val="150000"/>
                        </a:lnSpc>
                        <a:buNone/>
                      </a:pPr>
                      <a:r>
                        <a:rPr lang="zh-CN" altLang="en-US" sz="1000"/>
                        <a:t>加快核能，太阳能，风能，生物质能等清洁能源和新能源技术开发，装备研制及大规模应用，功克大规模供需互动，储能和并网关键技术。</a:t>
                      </a:r>
                    </a:p>
                  </a:txBody>
                  <a:tcPr/>
                </a:tc>
                <a:extLst>
                  <a:ext uri="{0D108BD9-81ED-4DB2-BD59-A6C34878D82A}">
                    <a16:rowId xmlns:a16="http://schemas.microsoft.com/office/drawing/2014/main" val="10002"/>
                  </a:ext>
                </a:extLst>
              </a:tr>
              <a:tr h="274320">
                <a:tc>
                  <a:txBody>
                    <a:bodyPr/>
                    <a:lstStyle/>
                    <a:p>
                      <a:pPr>
                        <a:lnSpc>
                          <a:spcPct val="150000"/>
                        </a:lnSpc>
                        <a:buNone/>
                      </a:pPr>
                      <a:r>
                        <a:rPr lang="en-US" altLang="zh-CN" sz="1000"/>
                        <a:t>2016</a:t>
                      </a:r>
                      <a:r>
                        <a:rPr lang="zh-CN" altLang="en-US" sz="1000"/>
                        <a:t>年</a:t>
                      </a:r>
                      <a:r>
                        <a:rPr lang="en-US" altLang="zh-CN" sz="1000"/>
                        <a:t>12</a:t>
                      </a:r>
                      <a:r>
                        <a:rPr lang="zh-CN" altLang="en-US" sz="1000"/>
                        <a:t>月</a:t>
                      </a:r>
                    </a:p>
                  </a:txBody>
                  <a:tcPr/>
                </a:tc>
                <a:tc>
                  <a:txBody>
                    <a:bodyPr/>
                    <a:lstStyle/>
                    <a:p>
                      <a:pPr>
                        <a:lnSpc>
                          <a:spcPct val="150000"/>
                        </a:lnSpc>
                        <a:buNone/>
                      </a:pPr>
                      <a:r>
                        <a:rPr lang="zh-CN" altLang="en-US" sz="1000"/>
                        <a:t>发改委，国家能源局</a:t>
                      </a:r>
                    </a:p>
                  </a:txBody>
                  <a:tcPr/>
                </a:tc>
                <a:tc>
                  <a:txBody>
                    <a:bodyPr/>
                    <a:lstStyle/>
                    <a:p>
                      <a:pPr>
                        <a:lnSpc>
                          <a:spcPct val="150000"/>
                        </a:lnSpc>
                        <a:buNone/>
                      </a:pPr>
                      <a:r>
                        <a:rPr lang="zh-CN" altLang="en-US" sz="1000"/>
                        <a:t>能源发展</a:t>
                      </a:r>
                      <a:r>
                        <a:rPr lang="en-US" altLang="zh-CN" sz="1000"/>
                        <a:t>“</a:t>
                      </a:r>
                      <a:r>
                        <a:rPr lang="zh-CN" altLang="en-US" sz="1000"/>
                        <a:t>十三五</a:t>
                      </a:r>
                      <a:r>
                        <a:rPr lang="en-US" altLang="zh-CN" sz="1000"/>
                        <a:t>”</a:t>
                      </a:r>
                      <a:r>
                        <a:rPr lang="zh-CN" altLang="en-US" sz="1000"/>
                        <a:t>规划</a:t>
                      </a:r>
                    </a:p>
                  </a:txBody>
                  <a:tcPr/>
                </a:tc>
                <a:tc>
                  <a:txBody>
                    <a:bodyPr/>
                    <a:lstStyle/>
                    <a:p>
                      <a:pPr>
                        <a:lnSpc>
                          <a:spcPct val="150000"/>
                        </a:lnSpc>
                        <a:buNone/>
                      </a:pPr>
                      <a:r>
                        <a:rPr lang="zh-CN" altLang="en-US" sz="1000"/>
                        <a:t>积极开展储能示范工程建设，推动储能系统与新能源，电力系统协调优化运行。</a:t>
                      </a:r>
                    </a:p>
                  </a:txBody>
                  <a:tcPr/>
                </a:tc>
                <a:extLst>
                  <a:ext uri="{0D108BD9-81ED-4DB2-BD59-A6C34878D82A}">
                    <a16:rowId xmlns:a16="http://schemas.microsoft.com/office/drawing/2014/main" val="10003"/>
                  </a:ext>
                </a:extLst>
              </a:tr>
              <a:tr h="274320">
                <a:tc>
                  <a:txBody>
                    <a:bodyPr/>
                    <a:lstStyle/>
                    <a:p>
                      <a:pPr>
                        <a:lnSpc>
                          <a:spcPct val="150000"/>
                        </a:lnSpc>
                        <a:buNone/>
                      </a:pPr>
                      <a:r>
                        <a:rPr lang="en-US" altLang="zh-CN" sz="1000"/>
                        <a:t>2017</a:t>
                      </a:r>
                      <a:r>
                        <a:rPr lang="zh-CN" altLang="en-US" sz="1000"/>
                        <a:t>年</a:t>
                      </a:r>
                      <a:r>
                        <a:rPr lang="en-US" altLang="zh-CN" sz="1000"/>
                        <a:t>10</a:t>
                      </a:r>
                      <a:r>
                        <a:rPr lang="zh-CN" altLang="en-US" sz="1000"/>
                        <a:t>月</a:t>
                      </a:r>
                    </a:p>
                  </a:txBody>
                  <a:tcPr/>
                </a:tc>
                <a:tc>
                  <a:txBody>
                    <a:bodyPr/>
                    <a:lstStyle/>
                    <a:p>
                      <a:pPr>
                        <a:lnSpc>
                          <a:spcPct val="150000"/>
                        </a:lnSpc>
                        <a:buNone/>
                      </a:pPr>
                      <a:r>
                        <a:rPr lang="zh-CN" altLang="en-US" sz="1000"/>
                        <a:t>发改委</a:t>
                      </a:r>
                    </a:p>
                  </a:txBody>
                  <a:tcPr/>
                </a:tc>
                <a:tc>
                  <a:txBody>
                    <a:bodyPr/>
                    <a:lstStyle/>
                    <a:p>
                      <a:pPr>
                        <a:lnSpc>
                          <a:spcPct val="150000"/>
                        </a:lnSpc>
                        <a:buNone/>
                      </a:pPr>
                      <a:r>
                        <a:rPr lang="zh-CN" altLang="en-US" sz="1000"/>
                        <a:t>关于促进储能技术与产业发展的指导意见</a:t>
                      </a:r>
                    </a:p>
                  </a:txBody>
                  <a:tcPr/>
                </a:tc>
                <a:tc>
                  <a:txBody>
                    <a:bodyPr/>
                    <a:lstStyle/>
                    <a:p>
                      <a:pPr>
                        <a:lnSpc>
                          <a:spcPct val="150000"/>
                        </a:lnSpc>
                        <a:buNone/>
                      </a:pPr>
                      <a:r>
                        <a:rPr lang="zh-CN" altLang="en-US" sz="1000"/>
                        <a:t>未来</a:t>
                      </a:r>
                      <a:r>
                        <a:rPr lang="en-US" altLang="zh-CN" sz="1000"/>
                        <a:t>10</a:t>
                      </a:r>
                      <a:r>
                        <a:rPr lang="zh-CN" altLang="en-US" sz="1000"/>
                        <a:t>年内分两个阶段推进相关工作，第一阶段实现储能由研发示范向商业化初期过渡，第二阶段实现商业化初期向规模化发展转变。</a:t>
                      </a:r>
                    </a:p>
                  </a:txBody>
                  <a:tcPr/>
                </a:tc>
                <a:extLst>
                  <a:ext uri="{0D108BD9-81ED-4DB2-BD59-A6C34878D82A}">
                    <a16:rowId xmlns:a16="http://schemas.microsoft.com/office/drawing/2014/main" val="10004"/>
                  </a:ext>
                </a:extLst>
              </a:tr>
              <a:tr h="274320">
                <a:tc>
                  <a:txBody>
                    <a:bodyPr/>
                    <a:lstStyle/>
                    <a:p>
                      <a:pPr>
                        <a:lnSpc>
                          <a:spcPct val="150000"/>
                        </a:lnSpc>
                        <a:buNone/>
                      </a:pPr>
                      <a:r>
                        <a:rPr lang="en-US" altLang="zh-CN" sz="1000"/>
                        <a:t>2019</a:t>
                      </a:r>
                      <a:r>
                        <a:rPr lang="zh-CN" altLang="en-US" sz="1000"/>
                        <a:t>年</a:t>
                      </a:r>
                      <a:r>
                        <a:rPr lang="en-US" altLang="zh-CN" sz="1000"/>
                        <a:t>2</a:t>
                      </a:r>
                      <a:r>
                        <a:rPr lang="zh-CN" altLang="en-US" sz="1000"/>
                        <a:t>月</a:t>
                      </a:r>
                    </a:p>
                  </a:txBody>
                  <a:tcPr/>
                </a:tc>
                <a:tc>
                  <a:txBody>
                    <a:bodyPr/>
                    <a:lstStyle/>
                    <a:p>
                      <a:pPr>
                        <a:lnSpc>
                          <a:spcPct val="150000"/>
                        </a:lnSpc>
                        <a:buNone/>
                      </a:pPr>
                      <a:r>
                        <a:rPr lang="zh-CN" altLang="en-US" sz="1000"/>
                        <a:t>国家电网</a:t>
                      </a:r>
                    </a:p>
                  </a:txBody>
                  <a:tcPr/>
                </a:tc>
                <a:tc>
                  <a:txBody>
                    <a:bodyPr/>
                    <a:lstStyle/>
                    <a:p>
                      <a:pPr>
                        <a:lnSpc>
                          <a:spcPct val="150000"/>
                        </a:lnSpc>
                        <a:buNone/>
                      </a:pPr>
                      <a:r>
                        <a:rPr lang="zh-CN" altLang="en-US" sz="1000"/>
                        <a:t>关于促进电化学储能健康有序发展的指导意见</a:t>
                      </a:r>
                    </a:p>
                  </a:txBody>
                  <a:tcPr/>
                </a:tc>
                <a:tc>
                  <a:txBody>
                    <a:bodyPr/>
                    <a:lstStyle/>
                    <a:p>
                      <a:pPr>
                        <a:lnSpc>
                          <a:spcPct val="150000"/>
                        </a:lnSpc>
                        <a:buNone/>
                      </a:pPr>
                      <a:r>
                        <a:rPr lang="zh-CN" altLang="en-US" sz="1000"/>
                        <a:t>在规范储能接入系统和调控管理，深化储能关键技术研究和标准备体系建设，加强储能信息管理及平台建设等方面，推进电源侧，电网侧和客户侧储能发展。</a:t>
                      </a:r>
                    </a:p>
                  </a:txBody>
                  <a:tcPr/>
                </a:tc>
                <a:extLst>
                  <a:ext uri="{0D108BD9-81ED-4DB2-BD59-A6C34878D82A}">
                    <a16:rowId xmlns:a16="http://schemas.microsoft.com/office/drawing/2014/main" val="10005"/>
                  </a:ext>
                </a:extLst>
              </a:tr>
              <a:tr h="274320">
                <a:tc>
                  <a:txBody>
                    <a:bodyPr/>
                    <a:lstStyle/>
                    <a:p>
                      <a:pPr>
                        <a:lnSpc>
                          <a:spcPct val="150000"/>
                        </a:lnSpc>
                        <a:buNone/>
                      </a:pPr>
                      <a:r>
                        <a:rPr lang="en-US" altLang="zh-CN" sz="1000"/>
                        <a:t>2020</a:t>
                      </a:r>
                      <a:r>
                        <a:rPr lang="zh-CN" altLang="en-US" sz="1000"/>
                        <a:t>年</a:t>
                      </a:r>
                      <a:r>
                        <a:rPr lang="en-US" altLang="zh-CN" sz="1000"/>
                        <a:t>1</a:t>
                      </a:r>
                      <a:r>
                        <a:rPr lang="zh-CN" altLang="en-US" sz="1000"/>
                        <a:t>月</a:t>
                      </a:r>
                    </a:p>
                  </a:txBody>
                  <a:tcPr/>
                </a:tc>
                <a:tc>
                  <a:txBody>
                    <a:bodyPr/>
                    <a:lstStyle/>
                    <a:p>
                      <a:pPr>
                        <a:lnSpc>
                          <a:spcPct val="150000"/>
                        </a:lnSpc>
                        <a:buNone/>
                      </a:pPr>
                      <a:r>
                        <a:rPr lang="zh-CN" altLang="en-US" sz="1000"/>
                        <a:t>国家能源局，应急管理部，国家市场监督管理局</a:t>
                      </a:r>
                    </a:p>
                  </a:txBody>
                  <a:tcPr/>
                </a:tc>
                <a:tc>
                  <a:txBody>
                    <a:bodyPr/>
                    <a:lstStyle/>
                    <a:p>
                      <a:pPr>
                        <a:lnSpc>
                          <a:spcPct val="150000"/>
                        </a:lnSpc>
                        <a:buNone/>
                      </a:pPr>
                      <a:r>
                        <a:rPr lang="zh-CN" altLang="en-US" sz="1000"/>
                        <a:t>关于加强储能标准化工作的实施方案</a:t>
                      </a:r>
                    </a:p>
                  </a:txBody>
                  <a:tcPr/>
                </a:tc>
                <a:tc>
                  <a:txBody>
                    <a:bodyPr/>
                    <a:lstStyle/>
                    <a:p>
                      <a:pPr>
                        <a:lnSpc>
                          <a:spcPct val="150000"/>
                        </a:lnSpc>
                        <a:buNone/>
                      </a:pPr>
                      <a:r>
                        <a:rPr lang="zh-CN" altLang="en-US" sz="1000"/>
                        <a:t>到</a:t>
                      </a:r>
                      <a:r>
                        <a:rPr lang="en-US" altLang="zh-CN" sz="1000"/>
                        <a:t>2021</a:t>
                      </a:r>
                      <a:r>
                        <a:rPr lang="zh-CN" altLang="en-US" sz="1000"/>
                        <a:t>年，形成政府引导，多方参与的储能标准化工作机制，推进建立较为系统的储能标准体系，加强储能关键技术标准制定和储能标准国际化。</a:t>
                      </a:r>
                    </a:p>
                  </a:txBody>
                  <a:tcPr/>
                </a:tc>
                <a:extLst>
                  <a:ext uri="{0D108BD9-81ED-4DB2-BD59-A6C34878D82A}">
                    <a16:rowId xmlns:a16="http://schemas.microsoft.com/office/drawing/2014/main" val="10006"/>
                  </a:ext>
                </a:extLst>
              </a:tr>
              <a:tr h="274320">
                <a:tc>
                  <a:txBody>
                    <a:bodyPr/>
                    <a:lstStyle/>
                    <a:p>
                      <a:pPr>
                        <a:lnSpc>
                          <a:spcPct val="150000"/>
                        </a:lnSpc>
                        <a:buNone/>
                      </a:pPr>
                      <a:r>
                        <a:rPr lang="en-US" altLang="zh-CN" sz="1000"/>
                        <a:t>2020</a:t>
                      </a:r>
                      <a:r>
                        <a:rPr lang="zh-CN" altLang="en-US" sz="1000"/>
                        <a:t>年</a:t>
                      </a:r>
                      <a:r>
                        <a:rPr lang="en-US" altLang="zh-CN" sz="1000"/>
                        <a:t>5</a:t>
                      </a:r>
                      <a:r>
                        <a:rPr lang="zh-CN" altLang="en-US" sz="1000"/>
                        <a:t>月</a:t>
                      </a:r>
                    </a:p>
                  </a:txBody>
                  <a:tcPr/>
                </a:tc>
                <a:tc>
                  <a:txBody>
                    <a:bodyPr/>
                    <a:lstStyle/>
                    <a:p>
                      <a:pPr>
                        <a:lnSpc>
                          <a:spcPct val="150000"/>
                        </a:lnSpc>
                        <a:buNone/>
                      </a:pPr>
                      <a:r>
                        <a:rPr lang="zh-CN" altLang="en-US" sz="1000"/>
                        <a:t>国家能源局</a:t>
                      </a:r>
                    </a:p>
                  </a:txBody>
                  <a:tcPr/>
                </a:tc>
                <a:tc>
                  <a:txBody>
                    <a:bodyPr/>
                    <a:lstStyle/>
                    <a:p>
                      <a:pPr>
                        <a:lnSpc>
                          <a:spcPct val="150000"/>
                        </a:lnSpc>
                        <a:buNone/>
                      </a:pPr>
                      <a:r>
                        <a:rPr lang="zh-CN" altLang="en-US" sz="1000"/>
                        <a:t>关于建立健全清洁能源消纳长效机制的指导意见</a:t>
                      </a:r>
                    </a:p>
                  </a:txBody>
                  <a:tcPr/>
                </a:tc>
                <a:tc>
                  <a:txBody>
                    <a:bodyPr/>
                    <a:lstStyle/>
                    <a:p>
                      <a:pPr>
                        <a:lnSpc>
                          <a:spcPct val="150000"/>
                        </a:lnSpc>
                        <a:buNone/>
                      </a:pPr>
                      <a:r>
                        <a:rPr lang="zh-CN" altLang="en-US" sz="1000"/>
                        <a:t>推动大容量，高安全和可靠性储能发展应用。</a:t>
                      </a:r>
                    </a:p>
                  </a:txBody>
                  <a:tcPr/>
                </a:tc>
                <a:extLst>
                  <a:ext uri="{0D108BD9-81ED-4DB2-BD59-A6C34878D82A}">
                    <a16:rowId xmlns:a16="http://schemas.microsoft.com/office/drawing/2014/main" val="10007"/>
                  </a:ext>
                </a:extLst>
              </a:tr>
              <a:tr h="274320">
                <a:tc>
                  <a:txBody>
                    <a:bodyPr/>
                    <a:lstStyle/>
                    <a:p>
                      <a:pPr>
                        <a:lnSpc>
                          <a:spcPct val="150000"/>
                        </a:lnSpc>
                        <a:buNone/>
                      </a:pPr>
                      <a:r>
                        <a:rPr lang="en-US" altLang="zh-CN" sz="1000"/>
                        <a:t>2021</a:t>
                      </a:r>
                      <a:r>
                        <a:rPr lang="zh-CN" altLang="en-US" sz="1000"/>
                        <a:t>年</a:t>
                      </a:r>
                      <a:r>
                        <a:rPr lang="en-US" altLang="zh-CN" sz="1000"/>
                        <a:t>1</a:t>
                      </a:r>
                      <a:r>
                        <a:rPr lang="zh-CN" altLang="en-US" sz="1000"/>
                        <a:t>月</a:t>
                      </a:r>
                    </a:p>
                  </a:txBody>
                  <a:tcPr/>
                </a:tc>
                <a:tc>
                  <a:txBody>
                    <a:bodyPr/>
                    <a:lstStyle/>
                    <a:p>
                      <a:pPr>
                        <a:lnSpc>
                          <a:spcPct val="150000"/>
                        </a:lnSpc>
                        <a:buNone/>
                      </a:pPr>
                      <a:r>
                        <a:rPr lang="zh-CN" altLang="en-US" sz="1000"/>
                        <a:t>国家能源局</a:t>
                      </a:r>
                    </a:p>
                  </a:txBody>
                  <a:tcPr/>
                </a:tc>
                <a:tc>
                  <a:txBody>
                    <a:bodyPr/>
                    <a:lstStyle/>
                    <a:p>
                      <a:pPr>
                        <a:lnSpc>
                          <a:spcPct val="150000"/>
                        </a:lnSpc>
                        <a:buNone/>
                      </a:pPr>
                      <a:r>
                        <a:rPr lang="en-US" altLang="zh-CN" sz="1000"/>
                        <a:t>2021</a:t>
                      </a:r>
                      <a:r>
                        <a:rPr lang="zh-CN" altLang="en-US" sz="1000"/>
                        <a:t>年能源监管工作要点</a:t>
                      </a:r>
                    </a:p>
                  </a:txBody>
                  <a:tcPr/>
                </a:tc>
                <a:tc>
                  <a:txBody>
                    <a:bodyPr/>
                    <a:lstStyle/>
                    <a:p>
                      <a:pPr>
                        <a:lnSpc>
                          <a:spcPct val="150000"/>
                        </a:lnSpc>
                        <a:buNone/>
                      </a:pPr>
                      <a:r>
                        <a:rPr lang="zh-CN" altLang="en-US" sz="1000"/>
                        <a:t>积极推进储能设施，虚拟电厂等参与辅助服务市场，推动建立电力用户参与辅助服务的费用分担共享机制。</a:t>
                      </a:r>
                    </a:p>
                  </a:txBody>
                  <a:tcPr/>
                </a:tc>
                <a:extLst>
                  <a:ext uri="{0D108BD9-81ED-4DB2-BD59-A6C34878D82A}">
                    <a16:rowId xmlns:a16="http://schemas.microsoft.com/office/drawing/2014/main" val="10008"/>
                  </a:ext>
                </a:extLst>
              </a:tr>
            </a:tbl>
          </a:graphicData>
        </a:graphic>
      </p:graphicFrame>
      <p:sp>
        <p:nvSpPr>
          <p:cNvPr id="6" name="文本框 5"/>
          <p:cNvSpPr txBox="1"/>
          <p:nvPr/>
        </p:nvSpPr>
        <p:spPr>
          <a:xfrm>
            <a:off x="414020" y="14605"/>
            <a:ext cx="5972810" cy="368300"/>
          </a:xfrm>
          <a:prstGeom prst="rect">
            <a:avLst/>
          </a:prstGeom>
          <a:noFill/>
        </p:spPr>
        <p:txBody>
          <a:bodyPr wrap="square" rtlCol="0">
            <a:spAutoFit/>
          </a:bodyPr>
          <a:lstStyle/>
          <a:p>
            <a:r>
              <a:rPr lang="zh-CN" altLang="en-US" b="1">
                <a:solidFill>
                  <a:schemeClr val="tx1">
                    <a:lumMod val="75000"/>
                    <a:lumOff val="25000"/>
                  </a:schemeClr>
                </a:solidFill>
                <a:latin typeface="+mn-ea"/>
                <a:cs typeface="+mn-ea"/>
                <a:sym typeface="+mn-ea"/>
              </a:rPr>
              <a:t>四、储能行业政策</a:t>
            </a:r>
            <a:endParaRPr lang="zh-CN" b="1">
              <a:solidFill>
                <a:schemeClr val="tx1">
                  <a:lumMod val="75000"/>
                  <a:lumOff val="25000"/>
                </a:schemeClr>
              </a:solidFill>
              <a:latin typeface="+mn-ea"/>
              <a:cs typeface="+mn-ea"/>
              <a:sym typeface="+mn-ea"/>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192000" cy="6858000"/>
          </a:xfrm>
          <a:prstGeom prst="rect">
            <a:avLst/>
          </a:prstGeom>
          <a:blipFill dpi="0" rotWithShape="1">
            <a:blip r:embed="rId4">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矩形 38"/>
          <p:cNvSpPr/>
          <p:nvPr/>
        </p:nvSpPr>
        <p:spPr>
          <a:xfrm>
            <a:off x="0" y="67294125"/>
            <a:ext cx="12192000" cy="6858000"/>
          </a:xfrm>
          <a:prstGeom prst="rect">
            <a:avLst/>
          </a:prstGeom>
          <a:blipFill dpi="0" rotWithShape="1">
            <a:blip r:embed="rId4">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8" name="图片 7" descr="Logo英文(蓝色)"/>
          <p:cNvPicPr>
            <a:picLocks noChangeAspect="1"/>
          </p:cNvPicPr>
          <p:nvPr/>
        </p:nvPicPr>
        <p:blipFill>
          <a:blip r:embed="rId5"/>
          <a:stretch>
            <a:fillRect/>
          </a:stretch>
        </p:blipFill>
        <p:spPr>
          <a:xfrm>
            <a:off x="10679430" y="384810"/>
            <a:ext cx="1069340" cy="163830"/>
          </a:xfrm>
          <a:prstGeom prst="rect">
            <a:avLst/>
          </a:prstGeom>
        </p:spPr>
      </p:pic>
      <p:graphicFrame>
        <p:nvGraphicFramePr>
          <p:cNvPr id="4" name="表格 3"/>
          <p:cNvGraphicFramePr/>
          <p:nvPr>
            <p:custDataLst>
              <p:tags r:id="rId1"/>
            </p:custDataLst>
          </p:nvPr>
        </p:nvGraphicFramePr>
        <p:xfrm>
          <a:off x="1097915" y="1351915"/>
          <a:ext cx="10170160" cy="4646930"/>
        </p:xfrm>
        <a:graphic>
          <a:graphicData uri="http://schemas.openxmlformats.org/drawingml/2006/table">
            <a:tbl>
              <a:tblPr firstRow="1" bandRow="1">
                <a:tableStyleId>{5C22544A-7EE6-4342-B048-85BDC9FD1C3A}</a:tableStyleId>
              </a:tblPr>
              <a:tblGrid>
                <a:gridCol w="1350010">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2001520">
                  <a:extLst>
                    <a:ext uri="{9D8B030D-6E8A-4147-A177-3AD203B41FA5}">
                      <a16:colId xmlns:a16="http://schemas.microsoft.com/office/drawing/2014/main" val="20002"/>
                    </a:ext>
                  </a:extLst>
                </a:gridCol>
                <a:gridCol w="5538470">
                  <a:extLst>
                    <a:ext uri="{9D8B030D-6E8A-4147-A177-3AD203B41FA5}">
                      <a16:colId xmlns:a16="http://schemas.microsoft.com/office/drawing/2014/main" val="20003"/>
                    </a:ext>
                  </a:extLst>
                </a:gridCol>
              </a:tblGrid>
              <a:tr h="440690">
                <a:tc>
                  <a:txBody>
                    <a:bodyPr/>
                    <a:lstStyle/>
                    <a:p>
                      <a:pPr algn="ctr">
                        <a:buNone/>
                      </a:pPr>
                      <a:r>
                        <a:rPr lang="zh-CN" altLang="en-US" sz="1200"/>
                        <a:t>时间</a:t>
                      </a:r>
                    </a:p>
                  </a:txBody>
                  <a:tcPr/>
                </a:tc>
                <a:tc>
                  <a:txBody>
                    <a:bodyPr/>
                    <a:lstStyle/>
                    <a:p>
                      <a:pPr algn="ctr">
                        <a:buNone/>
                      </a:pPr>
                      <a:r>
                        <a:rPr lang="zh-CN" altLang="en-US" sz="1200"/>
                        <a:t>颁发部门</a:t>
                      </a:r>
                    </a:p>
                  </a:txBody>
                  <a:tcPr/>
                </a:tc>
                <a:tc>
                  <a:txBody>
                    <a:bodyPr/>
                    <a:lstStyle/>
                    <a:p>
                      <a:pPr algn="ctr">
                        <a:buNone/>
                      </a:pPr>
                      <a:r>
                        <a:rPr lang="zh-CN" altLang="en-US" sz="1200"/>
                        <a:t>政策名称</a:t>
                      </a:r>
                    </a:p>
                  </a:txBody>
                  <a:tcPr/>
                </a:tc>
                <a:tc>
                  <a:txBody>
                    <a:bodyPr/>
                    <a:lstStyle/>
                    <a:p>
                      <a:pPr algn="ctr">
                        <a:buNone/>
                      </a:pPr>
                      <a:r>
                        <a:rPr lang="zh-CN" altLang="en-US" sz="1200"/>
                        <a:t>相关内容</a:t>
                      </a:r>
                    </a:p>
                  </a:txBody>
                  <a:tcPr/>
                </a:tc>
                <a:extLst>
                  <a:ext uri="{0D108BD9-81ED-4DB2-BD59-A6C34878D82A}">
                    <a16:rowId xmlns:a16="http://schemas.microsoft.com/office/drawing/2014/main" val="10000"/>
                  </a:ext>
                </a:extLst>
              </a:tr>
              <a:tr h="274320">
                <a:tc>
                  <a:txBody>
                    <a:bodyPr/>
                    <a:lstStyle/>
                    <a:p>
                      <a:pPr>
                        <a:lnSpc>
                          <a:spcPct val="150000"/>
                        </a:lnSpc>
                        <a:buNone/>
                      </a:pPr>
                      <a:r>
                        <a:rPr lang="en-US" altLang="zh-CN" sz="1000"/>
                        <a:t>2021</a:t>
                      </a:r>
                      <a:r>
                        <a:rPr lang="zh-CN" altLang="en-US" sz="1000"/>
                        <a:t>年</a:t>
                      </a:r>
                      <a:r>
                        <a:rPr lang="en-US" altLang="zh-CN" sz="1000"/>
                        <a:t>2</a:t>
                      </a:r>
                      <a:r>
                        <a:rPr lang="zh-CN" altLang="en-US" sz="1000"/>
                        <a:t>月</a:t>
                      </a:r>
                    </a:p>
                  </a:txBody>
                  <a:tcPr/>
                </a:tc>
                <a:tc>
                  <a:txBody>
                    <a:bodyPr/>
                    <a:lstStyle/>
                    <a:p>
                      <a:pPr>
                        <a:lnSpc>
                          <a:spcPct val="150000"/>
                        </a:lnSpc>
                        <a:buNone/>
                      </a:pPr>
                      <a:r>
                        <a:rPr lang="zh-CN" altLang="en-US" sz="1000"/>
                        <a:t>发改委，国家能源局</a:t>
                      </a:r>
                    </a:p>
                  </a:txBody>
                  <a:tcPr/>
                </a:tc>
                <a:tc>
                  <a:txBody>
                    <a:bodyPr/>
                    <a:lstStyle/>
                    <a:p>
                      <a:pPr>
                        <a:lnSpc>
                          <a:spcPct val="150000"/>
                        </a:lnSpc>
                        <a:buNone/>
                      </a:pPr>
                      <a:r>
                        <a:rPr lang="zh-CN" altLang="en-US" sz="1000"/>
                        <a:t>关于推进电力源网荷一体化和多能互补发展的指导意见</a:t>
                      </a:r>
                    </a:p>
                  </a:txBody>
                  <a:tcPr/>
                </a:tc>
                <a:tc>
                  <a:txBody>
                    <a:bodyPr/>
                    <a:lstStyle/>
                    <a:p>
                      <a:pPr>
                        <a:lnSpc>
                          <a:spcPct val="150000"/>
                        </a:lnSpc>
                        <a:buNone/>
                      </a:pPr>
                      <a:r>
                        <a:rPr lang="zh-CN" altLang="en-US" sz="1000"/>
                        <a:t>风光储一体化，对于存量新能源项目，结合新能源特性，受端系统消纳空间，研究谁增加储能设施的必要性和可行性，对于增量风光储一体化，优化配套储能规模，充分发挥配套储能调峰，调频作用，最小化风光储综合发电成本，提升综合竞争力。</a:t>
                      </a:r>
                    </a:p>
                  </a:txBody>
                  <a:tcPr/>
                </a:tc>
                <a:extLst>
                  <a:ext uri="{0D108BD9-81ED-4DB2-BD59-A6C34878D82A}">
                    <a16:rowId xmlns:a16="http://schemas.microsoft.com/office/drawing/2014/main" val="10001"/>
                  </a:ext>
                </a:extLst>
              </a:tr>
              <a:tr h="274320">
                <a:tc>
                  <a:txBody>
                    <a:bodyPr/>
                    <a:lstStyle/>
                    <a:p>
                      <a:pPr>
                        <a:lnSpc>
                          <a:spcPct val="150000"/>
                        </a:lnSpc>
                        <a:buNone/>
                      </a:pPr>
                      <a:r>
                        <a:rPr lang="en-US" altLang="zh-CN" sz="1000"/>
                        <a:t>2021</a:t>
                      </a:r>
                      <a:r>
                        <a:rPr lang="zh-CN" altLang="en-US" sz="1000"/>
                        <a:t>年</a:t>
                      </a:r>
                      <a:r>
                        <a:rPr lang="en-US" altLang="zh-CN" sz="1000"/>
                        <a:t>3</a:t>
                      </a:r>
                      <a:r>
                        <a:rPr lang="zh-CN" altLang="en-US" sz="1000"/>
                        <a:t>月</a:t>
                      </a:r>
                    </a:p>
                  </a:txBody>
                  <a:tcPr/>
                </a:tc>
                <a:tc>
                  <a:txBody>
                    <a:bodyPr/>
                    <a:lstStyle/>
                    <a:p>
                      <a:pPr>
                        <a:lnSpc>
                          <a:spcPct val="150000"/>
                        </a:lnSpc>
                        <a:buNone/>
                      </a:pPr>
                      <a:r>
                        <a:rPr lang="zh-CN" altLang="en-US" sz="1000"/>
                        <a:t>国务院</a:t>
                      </a:r>
                    </a:p>
                  </a:txBody>
                  <a:tcPr/>
                </a:tc>
                <a:tc>
                  <a:txBody>
                    <a:bodyPr/>
                    <a:lstStyle/>
                    <a:p>
                      <a:pPr>
                        <a:lnSpc>
                          <a:spcPct val="150000"/>
                        </a:lnSpc>
                        <a:buNone/>
                      </a:pPr>
                      <a:r>
                        <a:rPr lang="zh-CN" altLang="en-US" sz="1000"/>
                        <a:t>中华人民共和国国发经济和社会发展第十四个五年计划和</a:t>
                      </a:r>
                      <a:r>
                        <a:rPr lang="en-US" altLang="zh-CN" sz="1000"/>
                        <a:t>2035</a:t>
                      </a:r>
                      <a:r>
                        <a:rPr lang="zh-CN" altLang="en-US" sz="1000"/>
                        <a:t>年远景目标纲要</a:t>
                      </a:r>
                    </a:p>
                  </a:txBody>
                  <a:tcPr/>
                </a:tc>
                <a:tc>
                  <a:txBody>
                    <a:bodyPr/>
                    <a:lstStyle/>
                    <a:p>
                      <a:pPr>
                        <a:lnSpc>
                          <a:spcPct val="150000"/>
                        </a:lnSpc>
                        <a:buNone/>
                      </a:pPr>
                      <a:r>
                        <a:rPr lang="zh-CN" altLang="en-US" sz="1000"/>
                        <a:t>加快抽水蓄能电站建设和新研储能技术规模化应用。</a:t>
                      </a:r>
                    </a:p>
                  </a:txBody>
                  <a:tcPr/>
                </a:tc>
                <a:extLst>
                  <a:ext uri="{0D108BD9-81ED-4DB2-BD59-A6C34878D82A}">
                    <a16:rowId xmlns:a16="http://schemas.microsoft.com/office/drawing/2014/main" val="10002"/>
                  </a:ext>
                </a:extLst>
              </a:tr>
              <a:tr h="274320">
                <a:tc>
                  <a:txBody>
                    <a:bodyPr/>
                    <a:lstStyle/>
                    <a:p>
                      <a:pPr>
                        <a:lnSpc>
                          <a:spcPct val="150000"/>
                        </a:lnSpc>
                        <a:buNone/>
                      </a:pPr>
                      <a:r>
                        <a:rPr lang="en-US" altLang="zh-CN" sz="1000"/>
                        <a:t>2021</a:t>
                      </a:r>
                      <a:r>
                        <a:rPr lang="zh-CN" altLang="en-US" sz="1000"/>
                        <a:t>年</a:t>
                      </a:r>
                      <a:r>
                        <a:rPr lang="en-US" altLang="zh-CN" sz="1000"/>
                        <a:t>7</a:t>
                      </a:r>
                      <a:r>
                        <a:rPr lang="zh-CN" altLang="en-US" sz="1000"/>
                        <a:t>月</a:t>
                      </a:r>
                    </a:p>
                  </a:txBody>
                  <a:tcPr/>
                </a:tc>
                <a:tc>
                  <a:txBody>
                    <a:bodyPr/>
                    <a:lstStyle/>
                    <a:p>
                      <a:pPr>
                        <a:lnSpc>
                          <a:spcPct val="150000"/>
                        </a:lnSpc>
                        <a:buNone/>
                      </a:pPr>
                      <a:r>
                        <a:rPr lang="zh-CN" altLang="en-US" sz="1000">
                          <a:sym typeface="+mn-ea"/>
                        </a:rPr>
                        <a:t>发改委，国家能源局</a:t>
                      </a:r>
                      <a:endParaRPr lang="zh-CN" altLang="en-US" sz="1000"/>
                    </a:p>
                  </a:txBody>
                  <a:tcPr/>
                </a:tc>
                <a:tc>
                  <a:txBody>
                    <a:bodyPr/>
                    <a:lstStyle/>
                    <a:p>
                      <a:pPr>
                        <a:lnSpc>
                          <a:spcPct val="150000"/>
                        </a:lnSpc>
                        <a:buNone/>
                      </a:pPr>
                      <a:r>
                        <a:rPr lang="zh-CN" altLang="en-US" sz="1000"/>
                        <a:t>关于加快推动新型储能发展的指导意见</a:t>
                      </a:r>
                    </a:p>
                  </a:txBody>
                  <a:tcPr/>
                </a:tc>
                <a:tc>
                  <a:txBody>
                    <a:bodyPr/>
                    <a:lstStyle/>
                    <a:p>
                      <a:pPr>
                        <a:lnSpc>
                          <a:spcPct val="150000"/>
                        </a:lnSpc>
                        <a:buNone/>
                      </a:pPr>
                      <a:r>
                        <a:rPr lang="zh-CN" altLang="en-US" sz="1000"/>
                        <a:t>统筹开展储能专项规划，大力推进电源侧储能项目建设，积极推动电网侧储能合理化而已，积极支持用户侧储能多元化发展。</a:t>
                      </a:r>
                    </a:p>
                  </a:txBody>
                  <a:tcPr/>
                </a:tc>
                <a:extLst>
                  <a:ext uri="{0D108BD9-81ED-4DB2-BD59-A6C34878D82A}">
                    <a16:rowId xmlns:a16="http://schemas.microsoft.com/office/drawing/2014/main" val="10003"/>
                  </a:ext>
                </a:extLst>
              </a:tr>
              <a:tr h="274320">
                <a:tc>
                  <a:txBody>
                    <a:bodyPr/>
                    <a:lstStyle/>
                    <a:p>
                      <a:pPr>
                        <a:lnSpc>
                          <a:spcPct val="150000"/>
                        </a:lnSpc>
                        <a:buNone/>
                      </a:pPr>
                      <a:r>
                        <a:rPr lang="en-US" altLang="zh-CN" sz="1000"/>
                        <a:t>2021</a:t>
                      </a:r>
                      <a:r>
                        <a:rPr lang="zh-CN" altLang="en-US" sz="1000"/>
                        <a:t>年</a:t>
                      </a:r>
                      <a:r>
                        <a:rPr lang="en-US" altLang="zh-CN" sz="1000"/>
                        <a:t>10</a:t>
                      </a:r>
                      <a:r>
                        <a:rPr lang="zh-CN" altLang="en-US" sz="1000"/>
                        <a:t>月</a:t>
                      </a:r>
                    </a:p>
                  </a:txBody>
                  <a:tcPr/>
                </a:tc>
                <a:tc>
                  <a:txBody>
                    <a:bodyPr/>
                    <a:lstStyle/>
                    <a:p>
                      <a:pPr>
                        <a:lnSpc>
                          <a:spcPct val="150000"/>
                        </a:lnSpc>
                        <a:buNone/>
                      </a:pPr>
                      <a:r>
                        <a:rPr lang="zh-CN" altLang="en-US" sz="1000"/>
                        <a:t>国务院</a:t>
                      </a:r>
                    </a:p>
                  </a:txBody>
                  <a:tcPr/>
                </a:tc>
                <a:tc>
                  <a:txBody>
                    <a:bodyPr/>
                    <a:lstStyle/>
                    <a:p>
                      <a:pPr>
                        <a:lnSpc>
                          <a:spcPct val="150000"/>
                        </a:lnSpc>
                        <a:buNone/>
                      </a:pPr>
                      <a:r>
                        <a:rPr lang="en-US" altLang="zh-CN" sz="1000"/>
                        <a:t>2030</a:t>
                      </a:r>
                      <a:r>
                        <a:rPr lang="zh-CN" altLang="en-US" sz="1000"/>
                        <a:t>年前碳达峰行动方案</a:t>
                      </a:r>
                    </a:p>
                  </a:txBody>
                  <a:tcPr/>
                </a:tc>
                <a:tc>
                  <a:txBody>
                    <a:bodyPr/>
                    <a:lstStyle/>
                    <a:p>
                      <a:pPr>
                        <a:lnSpc>
                          <a:spcPct val="150000"/>
                        </a:lnSpc>
                        <a:buNone/>
                      </a:pPr>
                      <a:r>
                        <a:rPr lang="zh-CN" altLang="en-US" sz="1000"/>
                        <a:t>积极发展新能源</a:t>
                      </a:r>
                      <a:r>
                        <a:rPr lang="en-US" altLang="zh-CN" sz="1000"/>
                        <a:t>+</a:t>
                      </a:r>
                      <a:r>
                        <a:rPr lang="zh-CN" altLang="en-US" sz="1000"/>
                        <a:t>储能，源网荷储一体化和多能互补，支持分布式新能源合理配置储能系统，制定新一轮抽水储能电站中长期发展规划，完善促进抽水蓄能发展的政策机制，加快新型储能示范推广应用。深化电力体制改革，加快构建全国统一电力市场体系。</a:t>
                      </a:r>
                    </a:p>
                  </a:txBody>
                  <a:tcPr/>
                </a:tc>
                <a:extLst>
                  <a:ext uri="{0D108BD9-81ED-4DB2-BD59-A6C34878D82A}">
                    <a16:rowId xmlns:a16="http://schemas.microsoft.com/office/drawing/2014/main" val="10004"/>
                  </a:ext>
                </a:extLst>
              </a:tr>
              <a:tr h="274320">
                <a:tc>
                  <a:txBody>
                    <a:bodyPr/>
                    <a:lstStyle/>
                    <a:p>
                      <a:pPr>
                        <a:lnSpc>
                          <a:spcPct val="150000"/>
                        </a:lnSpc>
                        <a:buNone/>
                      </a:pPr>
                      <a:r>
                        <a:rPr lang="en-US" altLang="zh-CN" sz="1000"/>
                        <a:t>2022</a:t>
                      </a:r>
                      <a:r>
                        <a:rPr lang="zh-CN" altLang="en-US" sz="1000"/>
                        <a:t>年</a:t>
                      </a:r>
                      <a:r>
                        <a:rPr lang="en-US" altLang="zh-CN" sz="1000"/>
                        <a:t>1</a:t>
                      </a:r>
                      <a:r>
                        <a:rPr lang="zh-CN" altLang="en-US" sz="1000"/>
                        <a:t>月</a:t>
                      </a:r>
                    </a:p>
                  </a:txBody>
                  <a:tcPr/>
                </a:tc>
                <a:tc>
                  <a:txBody>
                    <a:bodyPr/>
                    <a:lstStyle/>
                    <a:p>
                      <a:pPr>
                        <a:lnSpc>
                          <a:spcPct val="150000"/>
                        </a:lnSpc>
                        <a:buNone/>
                      </a:pPr>
                      <a:r>
                        <a:rPr lang="zh-CN" altLang="en-US" sz="1000">
                          <a:sym typeface="+mn-ea"/>
                        </a:rPr>
                        <a:t>发改委，国家能源局</a:t>
                      </a:r>
                      <a:endParaRPr lang="zh-CN" altLang="en-US" sz="1000"/>
                    </a:p>
                  </a:txBody>
                  <a:tcPr/>
                </a:tc>
                <a:tc>
                  <a:txBody>
                    <a:bodyPr/>
                    <a:lstStyle/>
                    <a:p>
                      <a:pPr>
                        <a:lnSpc>
                          <a:spcPct val="150000"/>
                        </a:lnSpc>
                        <a:buNone/>
                      </a:pPr>
                      <a:r>
                        <a:rPr lang="zh-CN" altLang="en-US" sz="1000"/>
                        <a:t>关于完善新能源绿色低碳转型体制机制和政策措施的意见</a:t>
                      </a:r>
                    </a:p>
                  </a:txBody>
                  <a:tcPr/>
                </a:tc>
                <a:tc>
                  <a:txBody>
                    <a:bodyPr/>
                    <a:lstStyle/>
                    <a:p>
                      <a:pPr>
                        <a:lnSpc>
                          <a:spcPct val="150000"/>
                        </a:lnSpc>
                        <a:buNone/>
                      </a:pPr>
                      <a:r>
                        <a:rPr lang="zh-CN" altLang="en-US" sz="1000"/>
                        <a:t>发挥太阳能热发电的调节作用，开展废弃矿井改造储能等新型储能项目研究示范，逐步扩大新型储能应用。</a:t>
                      </a:r>
                    </a:p>
                  </a:txBody>
                  <a:tcPr/>
                </a:tc>
                <a:extLst>
                  <a:ext uri="{0D108BD9-81ED-4DB2-BD59-A6C34878D82A}">
                    <a16:rowId xmlns:a16="http://schemas.microsoft.com/office/drawing/2014/main" val="10005"/>
                  </a:ext>
                </a:extLst>
              </a:tr>
              <a:tr h="274320">
                <a:tc>
                  <a:txBody>
                    <a:bodyPr/>
                    <a:lstStyle/>
                    <a:p>
                      <a:pPr>
                        <a:lnSpc>
                          <a:spcPct val="150000"/>
                        </a:lnSpc>
                        <a:buNone/>
                      </a:pPr>
                      <a:r>
                        <a:rPr lang="en-US" altLang="zh-CN" sz="1000"/>
                        <a:t>2022</a:t>
                      </a:r>
                      <a:r>
                        <a:rPr lang="zh-CN" altLang="en-US" sz="1000"/>
                        <a:t>年</a:t>
                      </a:r>
                      <a:r>
                        <a:rPr lang="en-US" altLang="zh-CN" sz="1000"/>
                        <a:t>1</a:t>
                      </a:r>
                      <a:r>
                        <a:rPr lang="zh-CN" altLang="en-US" sz="1000"/>
                        <a:t>月</a:t>
                      </a:r>
                    </a:p>
                  </a:txBody>
                  <a:tcPr/>
                </a:tc>
                <a:tc>
                  <a:txBody>
                    <a:bodyPr/>
                    <a:lstStyle/>
                    <a:p>
                      <a:pPr>
                        <a:lnSpc>
                          <a:spcPct val="150000"/>
                        </a:lnSpc>
                        <a:buNone/>
                      </a:pPr>
                      <a:r>
                        <a:rPr lang="zh-CN" altLang="en-US" sz="1000">
                          <a:sym typeface="+mn-ea"/>
                        </a:rPr>
                        <a:t>发改委，国家能源局</a:t>
                      </a:r>
                      <a:endParaRPr lang="zh-CN" altLang="en-US" sz="1000"/>
                    </a:p>
                  </a:txBody>
                  <a:tcPr/>
                </a:tc>
                <a:tc>
                  <a:txBody>
                    <a:bodyPr/>
                    <a:lstStyle/>
                    <a:p>
                      <a:pPr>
                        <a:lnSpc>
                          <a:spcPct val="150000"/>
                        </a:lnSpc>
                        <a:buNone/>
                      </a:pPr>
                      <a:r>
                        <a:rPr lang="zh-CN" altLang="en-US" sz="1000"/>
                        <a:t>十四五新型储能发展实施方案</a:t>
                      </a:r>
                    </a:p>
                  </a:txBody>
                  <a:tcPr/>
                </a:tc>
                <a:tc>
                  <a:txBody>
                    <a:bodyPr/>
                    <a:lstStyle/>
                    <a:p>
                      <a:pPr>
                        <a:lnSpc>
                          <a:spcPct val="150000"/>
                        </a:lnSpc>
                        <a:buNone/>
                      </a:pPr>
                      <a:r>
                        <a:rPr lang="zh-CN" altLang="en-US" sz="1000"/>
                        <a:t>实施方案分为八大部分，包括总体要求，六项重点任务和保障措施，其中，六项重点任务分别从技术创新，试点示范，规模发展，体制机制，政策保障，国际合作等重点领域对十四五新型储能发展的重点任务进行部署。</a:t>
                      </a:r>
                    </a:p>
                  </a:txBody>
                  <a:tcPr/>
                </a:tc>
                <a:extLst>
                  <a:ext uri="{0D108BD9-81ED-4DB2-BD59-A6C34878D82A}">
                    <a16:rowId xmlns:a16="http://schemas.microsoft.com/office/drawing/2014/main" val="10006"/>
                  </a:ext>
                </a:extLst>
              </a:tr>
            </a:tbl>
          </a:graphicData>
        </a:graphic>
      </p:graphicFrame>
      <p:sp>
        <p:nvSpPr>
          <p:cNvPr id="2" name="文本框 1"/>
          <p:cNvSpPr txBox="1"/>
          <p:nvPr/>
        </p:nvSpPr>
        <p:spPr>
          <a:xfrm>
            <a:off x="600710" y="540385"/>
            <a:ext cx="6096000" cy="368300"/>
          </a:xfrm>
          <a:prstGeom prst="rect">
            <a:avLst/>
          </a:prstGeom>
          <a:noFill/>
        </p:spPr>
        <p:txBody>
          <a:bodyPr wrap="square" rtlCol="0" anchor="t">
            <a:spAutoFit/>
          </a:bodyPr>
          <a:lstStyle/>
          <a:p>
            <a:r>
              <a:rPr lang="zh-CN" altLang="en-US"/>
              <a:t>2016-2022年中国国家层面新型储能行业相关政策</a:t>
            </a:r>
          </a:p>
        </p:txBody>
      </p:sp>
      <p:sp>
        <p:nvSpPr>
          <p:cNvPr id="5" name="文本框 4"/>
          <p:cNvSpPr txBox="1"/>
          <p:nvPr/>
        </p:nvSpPr>
        <p:spPr>
          <a:xfrm>
            <a:off x="414020" y="14605"/>
            <a:ext cx="5972810" cy="368300"/>
          </a:xfrm>
          <a:prstGeom prst="rect">
            <a:avLst/>
          </a:prstGeom>
          <a:noFill/>
        </p:spPr>
        <p:txBody>
          <a:bodyPr wrap="square" rtlCol="0">
            <a:spAutoFit/>
          </a:bodyPr>
          <a:lstStyle/>
          <a:p>
            <a:r>
              <a:rPr lang="zh-CN" altLang="en-US" b="1">
                <a:solidFill>
                  <a:schemeClr val="tx1">
                    <a:lumMod val="75000"/>
                    <a:lumOff val="25000"/>
                  </a:schemeClr>
                </a:solidFill>
                <a:latin typeface="+mn-ea"/>
                <a:cs typeface="+mn-ea"/>
                <a:sym typeface="+mn-ea"/>
              </a:rPr>
              <a:t>四、储能行业政策</a:t>
            </a:r>
            <a:endParaRPr lang="zh-CN" b="1">
              <a:solidFill>
                <a:schemeClr val="tx1">
                  <a:lumMod val="75000"/>
                  <a:lumOff val="25000"/>
                </a:schemeClr>
              </a:solidFill>
              <a:latin typeface="+mn-ea"/>
              <a:cs typeface="+mn-ea"/>
              <a:sym typeface="+mn-ea"/>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192000" cy="6858000"/>
          </a:xfrm>
          <a:prstGeom prst="rect">
            <a:avLst/>
          </a:prstGeom>
          <a:blipFill dpi="0" rotWithShape="1">
            <a:blip r:embed="rId4">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矩形 38"/>
          <p:cNvSpPr/>
          <p:nvPr/>
        </p:nvSpPr>
        <p:spPr>
          <a:xfrm>
            <a:off x="0" y="67294125"/>
            <a:ext cx="12192000" cy="6858000"/>
          </a:xfrm>
          <a:prstGeom prst="rect">
            <a:avLst/>
          </a:prstGeom>
          <a:blipFill dpi="0" rotWithShape="1">
            <a:blip r:embed="rId4">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8" name="图片 7" descr="Logo英文(蓝色)"/>
          <p:cNvPicPr>
            <a:picLocks noChangeAspect="1"/>
          </p:cNvPicPr>
          <p:nvPr/>
        </p:nvPicPr>
        <p:blipFill>
          <a:blip r:embed="rId5"/>
          <a:stretch>
            <a:fillRect/>
          </a:stretch>
        </p:blipFill>
        <p:spPr>
          <a:xfrm>
            <a:off x="10679430" y="384810"/>
            <a:ext cx="1069340" cy="163830"/>
          </a:xfrm>
          <a:prstGeom prst="rect">
            <a:avLst/>
          </a:prstGeom>
        </p:spPr>
      </p:pic>
      <p:graphicFrame>
        <p:nvGraphicFramePr>
          <p:cNvPr id="4" name="表格 3"/>
          <p:cNvGraphicFramePr/>
          <p:nvPr>
            <p:custDataLst>
              <p:tags r:id="rId1"/>
            </p:custDataLst>
          </p:nvPr>
        </p:nvGraphicFramePr>
        <p:xfrm>
          <a:off x="1010920" y="1066165"/>
          <a:ext cx="10170160" cy="4646930"/>
        </p:xfrm>
        <a:graphic>
          <a:graphicData uri="http://schemas.openxmlformats.org/drawingml/2006/table">
            <a:tbl>
              <a:tblPr firstRow="1" bandRow="1">
                <a:tableStyleId>{5C22544A-7EE6-4342-B048-85BDC9FD1C3A}</a:tableStyleId>
              </a:tblPr>
              <a:tblGrid>
                <a:gridCol w="1350010">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2001520">
                  <a:extLst>
                    <a:ext uri="{9D8B030D-6E8A-4147-A177-3AD203B41FA5}">
                      <a16:colId xmlns:a16="http://schemas.microsoft.com/office/drawing/2014/main" val="20002"/>
                    </a:ext>
                  </a:extLst>
                </a:gridCol>
                <a:gridCol w="5538470">
                  <a:extLst>
                    <a:ext uri="{9D8B030D-6E8A-4147-A177-3AD203B41FA5}">
                      <a16:colId xmlns:a16="http://schemas.microsoft.com/office/drawing/2014/main" val="20003"/>
                    </a:ext>
                  </a:extLst>
                </a:gridCol>
              </a:tblGrid>
              <a:tr h="440690">
                <a:tc>
                  <a:txBody>
                    <a:bodyPr/>
                    <a:lstStyle/>
                    <a:p>
                      <a:pPr algn="ctr">
                        <a:buNone/>
                      </a:pPr>
                      <a:r>
                        <a:rPr lang="zh-CN" altLang="en-US" sz="1200"/>
                        <a:t>时间</a:t>
                      </a:r>
                    </a:p>
                  </a:txBody>
                  <a:tcPr/>
                </a:tc>
                <a:tc>
                  <a:txBody>
                    <a:bodyPr/>
                    <a:lstStyle/>
                    <a:p>
                      <a:pPr algn="ctr">
                        <a:buNone/>
                      </a:pPr>
                      <a:r>
                        <a:rPr lang="zh-CN" altLang="en-US" sz="1200"/>
                        <a:t>颁发部门</a:t>
                      </a:r>
                    </a:p>
                  </a:txBody>
                  <a:tcPr/>
                </a:tc>
                <a:tc>
                  <a:txBody>
                    <a:bodyPr/>
                    <a:lstStyle/>
                    <a:p>
                      <a:pPr algn="ctr">
                        <a:buNone/>
                      </a:pPr>
                      <a:r>
                        <a:rPr lang="zh-CN" altLang="en-US" sz="1200"/>
                        <a:t>政策名称</a:t>
                      </a:r>
                    </a:p>
                  </a:txBody>
                  <a:tcPr/>
                </a:tc>
                <a:tc>
                  <a:txBody>
                    <a:bodyPr/>
                    <a:lstStyle/>
                    <a:p>
                      <a:pPr algn="ctr">
                        <a:buNone/>
                      </a:pPr>
                      <a:r>
                        <a:rPr lang="zh-CN" altLang="en-US" sz="1200"/>
                        <a:t>相关内容</a:t>
                      </a:r>
                    </a:p>
                  </a:txBody>
                  <a:tcPr/>
                </a:tc>
                <a:extLst>
                  <a:ext uri="{0D108BD9-81ED-4DB2-BD59-A6C34878D82A}">
                    <a16:rowId xmlns:a16="http://schemas.microsoft.com/office/drawing/2014/main" val="10000"/>
                  </a:ext>
                </a:extLst>
              </a:tr>
              <a:tr h="274320">
                <a:tc>
                  <a:txBody>
                    <a:bodyPr/>
                    <a:lstStyle/>
                    <a:p>
                      <a:pPr>
                        <a:lnSpc>
                          <a:spcPct val="150000"/>
                        </a:lnSpc>
                        <a:buNone/>
                      </a:pPr>
                      <a:r>
                        <a:rPr lang="en-US" altLang="zh-CN" sz="1000"/>
                        <a:t>2022</a:t>
                      </a:r>
                      <a:r>
                        <a:rPr lang="zh-CN" altLang="en-US" sz="1000"/>
                        <a:t>年</a:t>
                      </a:r>
                      <a:r>
                        <a:rPr lang="en-US" altLang="zh-CN" sz="1000"/>
                        <a:t>1</a:t>
                      </a:r>
                      <a:r>
                        <a:rPr lang="zh-CN" altLang="en-US" sz="1000"/>
                        <a:t>月</a:t>
                      </a:r>
                    </a:p>
                  </a:txBody>
                  <a:tcPr/>
                </a:tc>
                <a:tc>
                  <a:txBody>
                    <a:bodyPr/>
                    <a:lstStyle/>
                    <a:p>
                      <a:pPr>
                        <a:lnSpc>
                          <a:spcPct val="150000"/>
                        </a:lnSpc>
                        <a:buNone/>
                      </a:pPr>
                      <a:r>
                        <a:rPr lang="zh-CN" altLang="en-US" sz="1000"/>
                        <a:t>发改委，国家能源局</a:t>
                      </a:r>
                    </a:p>
                  </a:txBody>
                  <a:tcPr/>
                </a:tc>
                <a:tc>
                  <a:txBody>
                    <a:bodyPr/>
                    <a:lstStyle/>
                    <a:p>
                      <a:pPr>
                        <a:lnSpc>
                          <a:spcPct val="150000"/>
                        </a:lnSpc>
                        <a:buNone/>
                      </a:pPr>
                      <a:r>
                        <a:rPr lang="zh-CN" altLang="en-US" sz="1000"/>
                        <a:t>十四五现化能源体系规划</a:t>
                      </a:r>
                    </a:p>
                  </a:txBody>
                  <a:tcPr/>
                </a:tc>
                <a:tc>
                  <a:txBody>
                    <a:bodyPr/>
                    <a:lstStyle/>
                    <a:p>
                      <a:pPr>
                        <a:lnSpc>
                          <a:spcPct val="150000"/>
                        </a:lnSpc>
                        <a:buNone/>
                      </a:pPr>
                      <a:r>
                        <a:rPr lang="zh-CN" altLang="en-US" sz="1000"/>
                        <a:t>加快新型储能技术规模化应用。大力推进电源侧储能发展，合理配置储能规模，改善新能源场站出力特性，支持分布式新能源合理配置储能系统。优化布局电网侧储能，发挥储能消纳新能源、削峰填谷、增强电网稳定性和应急供电等多重作用。积极支持用户侧储能多元化发展，提高用户供电可靠性，鼓励电动汽车、不间断电源等用户侧储能参与系统调峰调频。拓宽储能应用场景，推动电化学储能、梯级电站储能、压缩空气储能飞轮储能等技术多元化应用，探索储能聚合利用、共享利用等新模式新业态</a:t>
                      </a:r>
                    </a:p>
                  </a:txBody>
                  <a:tcPr/>
                </a:tc>
                <a:extLst>
                  <a:ext uri="{0D108BD9-81ED-4DB2-BD59-A6C34878D82A}">
                    <a16:rowId xmlns:a16="http://schemas.microsoft.com/office/drawing/2014/main" val="10001"/>
                  </a:ext>
                </a:extLst>
              </a:tr>
              <a:tr h="455295">
                <a:tc>
                  <a:txBody>
                    <a:bodyPr/>
                    <a:lstStyle/>
                    <a:p>
                      <a:pPr>
                        <a:lnSpc>
                          <a:spcPct val="150000"/>
                        </a:lnSpc>
                        <a:buNone/>
                      </a:pPr>
                      <a:r>
                        <a:rPr lang="en-US" altLang="zh-CN" sz="1000"/>
                        <a:t>2022</a:t>
                      </a:r>
                      <a:r>
                        <a:rPr lang="zh-CN" altLang="en-US" sz="1000"/>
                        <a:t>年</a:t>
                      </a:r>
                      <a:r>
                        <a:rPr lang="en-US" altLang="zh-CN" sz="1000"/>
                        <a:t>5</a:t>
                      </a:r>
                      <a:r>
                        <a:rPr lang="zh-CN" altLang="en-US" sz="1000"/>
                        <a:t>月</a:t>
                      </a:r>
                    </a:p>
                  </a:txBody>
                  <a:tcPr/>
                </a:tc>
                <a:tc>
                  <a:txBody>
                    <a:bodyPr/>
                    <a:lstStyle/>
                    <a:p>
                      <a:pPr>
                        <a:lnSpc>
                          <a:spcPct val="150000"/>
                        </a:lnSpc>
                        <a:buNone/>
                      </a:pPr>
                      <a:r>
                        <a:rPr lang="zh-CN" altLang="en-US" sz="1000">
                          <a:sym typeface="+mn-ea"/>
                        </a:rPr>
                        <a:t>发改委，国家能源局</a:t>
                      </a:r>
                      <a:endParaRPr lang="zh-CN" altLang="en-US" sz="1000"/>
                    </a:p>
                  </a:txBody>
                  <a:tcPr/>
                </a:tc>
                <a:tc>
                  <a:txBody>
                    <a:bodyPr/>
                    <a:lstStyle/>
                    <a:p>
                      <a:pPr>
                        <a:lnSpc>
                          <a:spcPct val="150000"/>
                        </a:lnSpc>
                        <a:buNone/>
                      </a:pPr>
                      <a:r>
                        <a:rPr lang="zh-CN" sz="1000"/>
                        <a:t>关于促进新时代新能源高质量发展的实施方案</a:t>
                      </a:r>
                    </a:p>
                  </a:txBody>
                  <a:tcPr/>
                </a:tc>
                <a:tc>
                  <a:txBody>
                    <a:bodyPr/>
                    <a:lstStyle/>
                    <a:p>
                      <a:pPr>
                        <a:lnSpc>
                          <a:spcPct val="150000"/>
                        </a:lnSpc>
                        <a:buNone/>
                      </a:pPr>
                      <a:r>
                        <a:rPr lang="zh-CN" altLang="en-US" sz="1000"/>
                        <a:t>研究储能成本回收机制，推动新研储能快速发展。</a:t>
                      </a:r>
                    </a:p>
                  </a:txBody>
                  <a:tcPr/>
                </a:tc>
                <a:extLst>
                  <a:ext uri="{0D108BD9-81ED-4DB2-BD59-A6C34878D82A}">
                    <a16:rowId xmlns:a16="http://schemas.microsoft.com/office/drawing/2014/main" val="10002"/>
                  </a:ext>
                </a:extLst>
              </a:tr>
              <a:tr h="274320">
                <a:tc>
                  <a:txBody>
                    <a:bodyPr/>
                    <a:lstStyle/>
                    <a:p>
                      <a:pPr>
                        <a:lnSpc>
                          <a:spcPct val="150000"/>
                        </a:lnSpc>
                        <a:buNone/>
                      </a:pPr>
                      <a:r>
                        <a:rPr lang="en-US" altLang="zh-CN" sz="1000"/>
                        <a:t>2022</a:t>
                      </a:r>
                      <a:r>
                        <a:rPr lang="zh-CN" altLang="en-US" sz="1000"/>
                        <a:t>年</a:t>
                      </a:r>
                      <a:r>
                        <a:rPr lang="en-US" altLang="zh-CN" sz="1000"/>
                        <a:t>5</a:t>
                      </a:r>
                      <a:r>
                        <a:rPr lang="zh-CN" altLang="en-US" sz="1000"/>
                        <a:t>月</a:t>
                      </a:r>
                    </a:p>
                  </a:txBody>
                  <a:tcPr/>
                </a:tc>
                <a:tc>
                  <a:txBody>
                    <a:bodyPr/>
                    <a:lstStyle/>
                    <a:p>
                      <a:pPr>
                        <a:lnSpc>
                          <a:spcPct val="150000"/>
                        </a:lnSpc>
                        <a:buNone/>
                      </a:pPr>
                      <a:r>
                        <a:rPr lang="zh-CN" altLang="en-US" sz="1000">
                          <a:sym typeface="+mn-ea"/>
                        </a:rPr>
                        <a:t>发改委</a:t>
                      </a:r>
                      <a:endParaRPr lang="zh-CN" altLang="en-US" sz="1000"/>
                    </a:p>
                  </a:txBody>
                  <a:tcPr/>
                </a:tc>
                <a:tc>
                  <a:txBody>
                    <a:bodyPr/>
                    <a:lstStyle/>
                    <a:p>
                      <a:pPr>
                        <a:lnSpc>
                          <a:spcPct val="150000"/>
                        </a:lnSpc>
                        <a:buNone/>
                      </a:pPr>
                      <a:r>
                        <a:rPr lang="zh-CN" altLang="en-US" sz="1000"/>
                        <a:t>关于进一步推动新型储能参与电力市场和调度运用的通知</a:t>
                      </a:r>
                    </a:p>
                  </a:txBody>
                  <a:tcPr/>
                </a:tc>
                <a:tc>
                  <a:txBody>
                    <a:bodyPr/>
                    <a:lstStyle/>
                    <a:p>
                      <a:pPr>
                        <a:lnSpc>
                          <a:spcPct val="150000"/>
                        </a:lnSpc>
                        <a:buNone/>
                      </a:pPr>
                      <a:r>
                        <a:rPr lang="zh-CN" altLang="en-US" sz="1000"/>
                        <a:t>新型储能可作为独立储能参与电力市场。具备独立计量、控制统可被电网监控和调度，符合</a:t>
                      </a:r>
                    </a:p>
                    <a:p>
                      <a:pPr>
                        <a:lnSpc>
                          <a:spcPct val="150000"/>
                        </a:lnSpc>
                        <a:buNone/>
                      </a:pPr>
                      <a:r>
                        <a:rPr lang="zh-CN" altLang="en-US" sz="1000"/>
                        <a:t>型储能参与电力市 相关标准规范和电力市场运营机构等有关方面要求 ，具有法人资格的新型储能项目 ，可转为独立储能，作为独立主体参与电力市场。鼓而以配建形式存在的新型储能项目，通过技术改造满足同等技术条件和安全标准时，可选择转为独立储能项目</a:t>
                      </a:r>
                    </a:p>
                  </a:txBody>
                  <a:tcPr/>
                </a:tc>
                <a:extLst>
                  <a:ext uri="{0D108BD9-81ED-4DB2-BD59-A6C34878D82A}">
                    <a16:rowId xmlns:a16="http://schemas.microsoft.com/office/drawing/2014/main" val="10003"/>
                  </a:ext>
                </a:extLst>
              </a:tr>
            </a:tbl>
          </a:graphicData>
        </a:graphic>
      </p:graphicFrame>
      <p:sp>
        <p:nvSpPr>
          <p:cNvPr id="2" name="文本框 1"/>
          <p:cNvSpPr txBox="1"/>
          <p:nvPr/>
        </p:nvSpPr>
        <p:spPr>
          <a:xfrm>
            <a:off x="600710" y="540385"/>
            <a:ext cx="6096000" cy="368300"/>
          </a:xfrm>
          <a:prstGeom prst="rect">
            <a:avLst/>
          </a:prstGeom>
          <a:noFill/>
        </p:spPr>
        <p:txBody>
          <a:bodyPr wrap="square" rtlCol="0" anchor="t">
            <a:spAutoFit/>
          </a:bodyPr>
          <a:lstStyle/>
          <a:p>
            <a:r>
              <a:rPr lang="zh-CN" altLang="en-US"/>
              <a:t>2016-2022年中国国家层面新型储能行业相关政策</a:t>
            </a:r>
          </a:p>
        </p:txBody>
      </p:sp>
      <p:sp>
        <p:nvSpPr>
          <p:cNvPr id="5" name="文本框 4"/>
          <p:cNvSpPr txBox="1"/>
          <p:nvPr/>
        </p:nvSpPr>
        <p:spPr>
          <a:xfrm>
            <a:off x="1010920" y="4793615"/>
            <a:ext cx="10170160" cy="1337945"/>
          </a:xfrm>
          <a:prstGeom prst="rect">
            <a:avLst/>
          </a:prstGeom>
          <a:noFill/>
        </p:spPr>
        <p:txBody>
          <a:bodyPr wrap="square" rtlCol="0" anchor="t">
            <a:spAutoFit/>
          </a:bodyPr>
          <a:lstStyle/>
          <a:p>
            <a:pPr>
              <a:lnSpc>
                <a:spcPct val="150000"/>
              </a:lnSpc>
            </a:pPr>
            <a:r>
              <a:rPr lang="zh-CN" altLang="en-US"/>
              <a:t>随着技术的持续进步与成本的不断降低，新型储能有望成为未来主要的储能形式。从各地方层面来看，2020-2021年，我国已有不少省份出台了新能源配储相关发展政策，不断加大对储能产业的支持力度。</a:t>
            </a:r>
          </a:p>
        </p:txBody>
      </p:sp>
      <p:sp>
        <p:nvSpPr>
          <p:cNvPr id="6" name="文本框 5"/>
          <p:cNvSpPr txBox="1"/>
          <p:nvPr/>
        </p:nvSpPr>
        <p:spPr>
          <a:xfrm>
            <a:off x="414020" y="14605"/>
            <a:ext cx="5972810" cy="368300"/>
          </a:xfrm>
          <a:prstGeom prst="rect">
            <a:avLst/>
          </a:prstGeom>
          <a:noFill/>
        </p:spPr>
        <p:txBody>
          <a:bodyPr wrap="square" rtlCol="0">
            <a:spAutoFit/>
          </a:bodyPr>
          <a:lstStyle/>
          <a:p>
            <a:r>
              <a:rPr lang="zh-CN" altLang="en-US" b="1">
                <a:solidFill>
                  <a:schemeClr val="tx1">
                    <a:lumMod val="75000"/>
                    <a:lumOff val="25000"/>
                  </a:schemeClr>
                </a:solidFill>
                <a:latin typeface="+mn-ea"/>
                <a:cs typeface="+mn-ea"/>
                <a:sym typeface="+mn-ea"/>
              </a:rPr>
              <a:t>四、储能行业政策</a:t>
            </a:r>
            <a:endParaRPr lang="zh-CN" b="1">
              <a:solidFill>
                <a:schemeClr val="tx1">
                  <a:lumMod val="75000"/>
                  <a:lumOff val="25000"/>
                </a:schemeClr>
              </a:solidFill>
              <a:latin typeface="+mn-ea"/>
              <a:cs typeface="+mn-ea"/>
              <a:sym typeface="+mn-ea"/>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192000" cy="6858000"/>
          </a:xfrm>
          <a:prstGeom prst="rect">
            <a:avLst/>
          </a:prstGeom>
          <a:blipFill dpi="0" rotWithShape="1">
            <a:blip r:embed="rId4">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矩形 38"/>
          <p:cNvSpPr/>
          <p:nvPr/>
        </p:nvSpPr>
        <p:spPr>
          <a:xfrm>
            <a:off x="0" y="67294125"/>
            <a:ext cx="12192000" cy="6858000"/>
          </a:xfrm>
          <a:prstGeom prst="rect">
            <a:avLst/>
          </a:prstGeom>
          <a:blipFill dpi="0" rotWithShape="1">
            <a:blip r:embed="rId4">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8" name="图片 7" descr="Logo英文(蓝色)"/>
          <p:cNvPicPr>
            <a:picLocks noChangeAspect="1"/>
          </p:cNvPicPr>
          <p:nvPr/>
        </p:nvPicPr>
        <p:blipFill>
          <a:blip r:embed="rId5"/>
          <a:stretch>
            <a:fillRect/>
          </a:stretch>
        </p:blipFill>
        <p:spPr>
          <a:xfrm>
            <a:off x="10679430" y="384810"/>
            <a:ext cx="1069340" cy="163830"/>
          </a:xfrm>
          <a:prstGeom prst="rect">
            <a:avLst/>
          </a:prstGeom>
        </p:spPr>
      </p:pic>
      <p:sp>
        <p:nvSpPr>
          <p:cNvPr id="4" name="文本框 3"/>
          <p:cNvSpPr txBox="1"/>
          <p:nvPr/>
        </p:nvSpPr>
        <p:spPr>
          <a:xfrm>
            <a:off x="642620" y="566420"/>
            <a:ext cx="10572115" cy="922020"/>
          </a:xfrm>
          <a:prstGeom prst="rect">
            <a:avLst/>
          </a:prstGeom>
          <a:noFill/>
        </p:spPr>
        <p:txBody>
          <a:bodyPr wrap="square" rtlCol="0" anchor="t">
            <a:spAutoFit/>
          </a:bodyPr>
          <a:lstStyle/>
          <a:p>
            <a:pPr>
              <a:lnSpc>
                <a:spcPct val="150000"/>
              </a:lnSpc>
            </a:pPr>
            <a:r>
              <a:rPr lang="zh-CN" altLang="en-US"/>
              <a:t>2021年以来，已有多个关于储能安全的政策出炉，对储能建设、设备管理等方面加强规范，引导新型储能行业健康可持续发展。</a:t>
            </a:r>
          </a:p>
        </p:txBody>
      </p:sp>
      <p:sp>
        <p:nvSpPr>
          <p:cNvPr id="5" name="文本框 4"/>
          <p:cNvSpPr txBox="1"/>
          <p:nvPr/>
        </p:nvSpPr>
        <p:spPr>
          <a:xfrm>
            <a:off x="773430" y="1590040"/>
            <a:ext cx="6096000" cy="368300"/>
          </a:xfrm>
          <a:prstGeom prst="rect">
            <a:avLst/>
          </a:prstGeom>
          <a:noFill/>
        </p:spPr>
        <p:txBody>
          <a:bodyPr wrap="square" rtlCol="0" anchor="t">
            <a:spAutoFit/>
          </a:bodyPr>
          <a:lstStyle/>
          <a:p>
            <a:r>
              <a:rPr lang="zh-CN" altLang="en-US"/>
              <a:t>中国国家层面新型储能行业相关政策</a:t>
            </a:r>
          </a:p>
        </p:txBody>
      </p:sp>
      <p:graphicFrame>
        <p:nvGraphicFramePr>
          <p:cNvPr id="6" name="表格 5"/>
          <p:cNvGraphicFramePr/>
          <p:nvPr>
            <p:custDataLst>
              <p:tags r:id="rId1"/>
            </p:custDataLst>
          </p:nvPr>
        </p:nvGraphicFramePr>
        <p:xfrm>
          <a:off x="843915" y="2280920"/>
          <a:ext cx="10170160" cy="2406650"/>
        </p:xfrm>
        <a:graphic>
          <a:graphicData uri="http://schemas.openxmlformats.org/drawingml/2006/table">
            <a:tbl>
              <a:tblPr firstRow="1" bandRow="1">
                <a:tableStyleId>{5C22544A-7EE6-4342-B048-85BDC9FD1C3A}</a:tableStyleId>
              </a:tblPr>
              <a:tblGrid>
                <a:gridCol w="1350010">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2001520">
                  <a:extLst>
                    <a:ext uri="{9D8B030D-6E8A-4147-A177-3AD203B41FA5}">
                      <a16:colId xmlns:a16="http://schemas.microsoft.com/office/drawing/2014/main" val="20002"/>
                    </a:ext>
                  </a:extLst>
                </a:gridCol>
                <a:gridCol w="5538470">
                  <a:extLst>
                    <a:ext uri="{9D8B030D-6E8A-4147-A177-3AD203B41FA5}">
                      <a16:colId xmlns:a16="http://schemas.microsoft.com/office/drawing/2014/main" val="20003"/>
                    </a:ext>
                  </a:extLst>
                </a:gridCol>
              </a:tblGrid>
              <a:tr h="440690">
                <a:tc>
                  <a:txBody>
                    <a:bodyPr/>
                    <a:lstStyle/>
                    <a:p>
                      <a:pPr algn="ctr">
                        <a:buNone/>
                      </a:pPr>
                      <a:r>
                        <a:rPr lang="zh-CN" altLang="en-US" sz="1200"/>
                        <a:t>时间</a:t>
                      </a:r>
                    </a:p>
                  </a:txBody>
                  <a:tcPr/>
                </a:tc>
                <a:tc>
                  <a:txBody>
                    <a:bodyPr/>
                    <a:lstStyle/>
                    <a:p>
                      <a:pPr algn="ctr">
                        <a:buNone/>
                      </a:pPr>
                      <a:r>
                        <a:rPr lang="zh-CN" altLang="en-US" sz="1200"/>
                        <a:t>颁发部门</a:t>
                      </a:r>
                    </a:p>
                  </a:txBody>
                  <a:tcPr/>
                </a:tc>
                <a:tc>
                  <a:txBody>
                    <a:bodyPr/>
                    <a:lstStyle/>
                    <a:p>
                      <a:pPr algn="ctr">
                        <a:buNone/>
                      </a:pPr>
                      <a:r>
                        <a:rPr lang="zh-CN" altLang="en-US" sz="1200"/>
                        <a:t>政策名称</a:t>
                      </a:r>
                    </a:p>
                  </a:txBody>
                  <a:tcPr/>
                </a:tc>
                <a:tc>
                  <a:txBody>
                    <a:bodyPr/>
                    <a:lstStyle/>
                    <a:p>
                      <a:pPr algn="ctr">
                        <a:buNone/>
                      </a:pPr>
                      <a:r>
                        <a:rPr lang="zh-CN" altLang="en-US" sz="1200"/>
                        <a:t>相关内容</a:t>
                      </a:r>
                    </a:p>
                  </a:txBody>
                  <a:tcPr/>
                </a:tc>
                <a:extLst>
                  <a:ext uri="{0D108BD9-81ED-4DB2-BD59-A6C34878D82A}">
                    <a16:rowId xmlns:a16="http://schemas.microsoft.com/office/drawing/2014/main" val="10000"/>
                  </a:ext>
                </a:extLst>
              </a:tr>
              <a:tr h="274320">
                <a:tc>
                  <a:txBody>
                    <a:bodyPr/>
                    <a:lstStyle/>
                    <a:p>
                      <a:pPr>
                        <a:lnSpc>
                          <a:spcPct val="150000"/>
                        </a:lnSpc>
                        <a:buNone/>
                      </a:pPr>
                      <a:r>
                        <a:rPr lang="en-US" altLang="zh-CN" sz="1000"/>
                        <a:t>2021</a:t>
                      </a:r>
                      <a:r>
                        <a:rPr lang="zh-CN" altLang="en-US" sz="1000"/>
                        <a:t>年</a:t>
                      </a:r>
                      <a:r>
                        <a:rPr lang="en-US" altLang="zh-CN" sz="1000"/>
                        <a:t>8</a:t>
                      </a:r>
                      <a:r>
                        <a:rPr lang="zh-CN" altLang="en-US" sz="1000"/>
                        <a:t>月</a:t>
                      </a:r>
                    </a:p>
                  </a:txBody>
                  <a:tcPr/>
                </a:tc>
                <a:tc>
                  <a:txBody>
                    <a:bodyPr/>
                    <a:lstStyle/>
                    <a:p>
                      <a:pPr>
                        <a:lnSpc>
                          <a:spcPct val="150000"/>
                        </a:lnSpc>
                        <a:buNone/>
                      </a:pPr>
                      <a:r>
                        <a:rPr lang="zh-CN" altLang="en-US" sz="1000"/>
                        <a:t>发改委，国家能源局</a:t>
                      </a:r>
                    </a:p>
                  </a:txBody>
                  <a:tcPr/>
                </a:tc>
                <a:tc>
                  <a:txBody>
                    <a:bodyPr/>
                    <a:lstStyle/>
                    <a:p>
                      <a:pPr>
                        <a:lnSpc>
                          <a:spcPct val="150000"/>
                        </a:lnSpc>
                        <a:buNone/>
                      </a:pPr>
                      <a:r>
                        <a:rPr lang="zh-CN" altLang="en-US" sz="1000"/>
                        <a:t>电化学储能电站安全管理暂行办法</a:t>
                      </a:r>
                    </a:p>
                  </a:txBody>
                  <a:tcPr/>
                </a:tc>
                <a:tc>
                  <a:txBody>
                    <a:bodyPr/>
                    <a:lstStyle/>
                    <a:p>
                      <a:pPr>
                        <a:lnSpc>
                          <a:spcPct val="150000"/>
                        </a:lnSpc>
                        <a:buNone/>
                      </a:pPr>
                      <a:r>
                        <a:rPr lang="zh-CN" altLang="en-US" sz="1000"/>
                        <a:t>从项目准入，产品制造，设计咨询，施工及验收，并网及调度，运行维护及退役，应急管理与事故处置等方面提出规定。</a:t>
                      </a:r>
                    </a:p>
                  </a:txBody>
                  <a:tcPr/>
                </a:tc>
                <a:extLst>
                  <a:ext uri="{0D108BD9-81ED-4DB2-BD59-A6C34878D82A}">
                    <a16:rowId xmlns:a16="http://schemas.microsoft.com/office/drawing/2014/main" val="10001"/>
                  </a:ext>
                </a:extLst>
              </a:tr>
              <a:tr h="274320">
                <a:tc>
                  <a:txBody>
                    <a:bodyPr/>
                    <a:lstStyle/>
                    <a:p>
                      <a:pPr>
                        <a:lnSpc>
                          <a:spcPct val="150000"/>
                        </a:lnSpc>
                        <a:buNone/>
                      </a:pPr>
                      <a:r>
                        <a:rPr lang="en-US" altLang="zh-CN" sz="1000"/>
                        <a:t>2021</a:t>
                      </a:r>
                      <a:r>
                        <a:rPr lang="zh-CN" altLang="en-US" sz="1000"/>
                        <a:t>年</a:t>
                      </a:r>
                      <a:r>
                        <a:rPr lang="en-US" altLang="zh-CN" sz="1000"/>
                        <a:t>8</a:t>
                      </a:r>
                      <a:r>
                        <a:rPr lang="zh-CN" altLang="en-US" sz="1000"/>
                        <a:t>月</a:t>
                      </a:r>
                    </a:p>
                  </a:txBody>
                  <a:tcPr/>
                </a:tc>
                <a:tc>
                  <a:txBody>
                    <a:bodyPr/>
                    <a:lstStyle/>
                    <a:p>
                      <a:pPr>
                        <a:lnSpc>
                          <a:spcPct val="150000"/>
                        </a:lnSpc>
                        <a:buNone/>
                      </a:pPr>
                      <a:r>
                        <a:rPr lang="zh-CN" altLang="en-US" sz="1000">
                          <a:sym typeface="+mn-ea"/>
                        </a:rPr>
                        <a:t>国家能源局</a:t>
                      </a:r>
                      <a:endParaRPr lang="zh-CN" altLang="en-US" sz="1000"/>
                    </a:p>
                    <a:p>
                      <a:pPr>
                        <a:lnSpc>
                          <a:spcPct val="150000"/>
                        </a:lnSpc>
                        <a:buNone/>
                      </a:pPr>
                      <a:endParaRPr lang="zh-CN" altLang="en-US" sz="1000"/>
                    </a:p>
                  </a:txBody>
                  <a:tcPr/>
                </a:tc>
                <a:tc>
                  <a:txBody>
                    <a:bodyPr/>
                    <a:lstStyle/>
                    <a:p>
                      <a:pPr>
                        <a:lnSpc>
                          <a:spcPct val="150000"/>
                        </a:lnSpc>
                        <a:buNone/>
                      </a:pPr>
                      <a:r>
                        <a:rPr lang="zh-CN" sz="1000"/>
                        <a:t>新型储能电项目管理规范</a:t>
                      </a:r>
                    </a:p>
                  </a:txBody>
                  <a:tcPr/>
                </a:tc>
                <a:tc>
                  <a:txBody>
                    <a:bodyPr/>
                    <a:lstStyle/>
                    <a:p>
                      <a:pPr>
                        <a:lnSpc>
                          <a:spcPct val="150000"/>
                        </a:lnSpc>
                        <a:buNone/>
                      </a:pPr>
                      <a:r>
                        <a:rPr lang="zh-CN" altLang="en-US" sz="1000"/>
                        <a:t>新型储能项目管理坚持安全第一，规范管理，积极稳妥原则，包括规划布局，备案要求，项目建设，并网接入，调度运行，监测监督等环节管理。</a:t>
                      </a:r>
                    </a:p>
                  </a:txBody>
                  <a:tcPr/>
                </a:tc>
                <a:extLst>
                  <a:ext uri="{0D108BD9-81ED-4DB2-BD59-A6C34878D82A}">
                    <a16:rowId xmlns:a16="http://schemas.microsoft.com/office/drawing/2014/main" val="10002"/>
                  </a:ext>
                </a:extLst>
              </a:tr>
              <a:tr h="274320">
                <a:tc>
                  <a:txBody>
                    <a:bodyPr/>
                    <a:lstStyle/>
                    <a:p>
                      <a:pPr>
                        <a:lnSpc>
                          <a:spcPct val="150000"/>
                        </a:lnSpc>
                        <a:buNone/>
                      </a:pPr>
                      <a:r>
                        <a:rPr lang="en-US" altLang="zh-CN" sz="1000"/>
                        <a:t>2021</a:t>
                      </a:r>
                      <a:r>
                        <a:rPr lang="zh-CN" altLang="en-US" sz="1000"/>
                        <a:t>年</a:t>
                      </a:r>
                      <a:r>
                        <a:rPr lang="en-US" altLang="zh-CN" sz="1000"/>
                        <a:t>10</a:t>
                      </a:r>
                      <a:r>
                        <a:rPr lang="zh-CN" altLang="en-US" sz="1000"/>
                        <a:t>月</a:t>
                      </a:r>
                    </a:p>
                  </a:txBody>
                  <a:tcPr/>
                </a:tc>
                <a:tc>
                  <a:txBody>
                    <a:bodyPr/>
                    <a:lstStyle/>
                    <a:p>
                      <a:pPr>
                        <a:lnSpc>
                          <a:spcPct val="150000"/>
                        </a:lnSpc>
                        <a:buNone/>
                      </a:pPr>
                      <a:r>
                        <a:rPr lang="zh-CN" altLang="en-US" sz="1000">
                          <a:sym typeface="+mn-ea"/>
                        </a:rPr>
                        <a:t>国家能源局</a:t>
                      </a:r>
                      <a:endParaRPr lang="zh-CN" altLang="en-US" sz="1000"/>
                    </a:p>
                    <a:p>
                      <a:pPr>
                        <a:lnSpc>
                          <a:spcPct val="150000"/>
                        </a:lnSpc>
                        <a:buNone/>
                      </a:pPr>
                      <a:endParaRPr lang="zh-CN" altLang="en-US" sz="1000"/>
                    </a:p>
                  </a:txBody>
                  <a:tcPr/>
                </a:tc>
                <a:tc>
                  <a:txBody>
                    <a:bodyPr/>
                    <a:lstStyle/>
                    <a:p>
                      <a:pPr>
                        <a:lnSpc>
                          <a:spcPct val="150000"/>
                        </a:lnSpc>
                        <a:buNone/>
                      </a:pPr>
                      <a:r>
                        <a:rPr lang="zh-CN" altLang="en-US" sz="1000"/>
                        <a:t>关于开展电力安全生产专项督导检查的通知</a:t>
                      </a:r>
                    </a:p>
                  </a:txBody>
                  <a:tcPr/>
                </a:tc>
                <a:tc>
                  <a:txBody>
                    <a:bodyPr/>
                    <a:lstStyle/>
                    <a:p>
                      <a:pPr>
                        <a:lnSpc>
                          <a:spcPct val="150000"/>
                        </a:lnSpc>
                        <a:buNone/>
                      </a:pPr>
                      <a:r>
                        <a:rPr lang="zh-CN" altLang="en-US" sz="1000"/>
                        <a:t>重点检查电网企业新型储能设施设备安全管理情况。</a:t>
                      </a:r>
                    </a:p>
                  </a:txBody>
                  <a:tcPr/>
                </a:tc>
                <a:extLst>
                  <a:ext uri="{0D108BD9-81ED-4DB2-BD59-A6C34878D82A}">
                    <a16:rowId xmlns:a16="http://schemas.microsoft.com/office/drawing/2014/main" val="10003"/>
                  </a:ext>
                </a:extLst>
              </a:tr>
              <a:tr h="274320">
                <a:tc>
                  <a:txBody>
                    <a:bodyPr/>
                    <a:lstStyle/>
                    <a:p>
                      <a:pPr>
                        <a:lnSpc>
                          <a:spcPct val="150000"/>
                        </a:lnSpc>
                        <a:buNone/>
                      </a:pPr>
                      <a:r>
                        <a:rPr lang="en-US" altLang="zh-CN" sz="1000"/>
                        <a:t>2022</a:t>
                      </a:r>
                      <a:r>
                        <a:rPr lang="zh-CN" altLang="en-US" sz="1000"/>
                        <a:t>年</a:t>
                      </a:r>
                      <a:r>
                        <a:rPr lang="en-US" altLang="zh-CN" sz="1000"/>
                        <a:t>4</a:t>
                      </a:r>
                      <a:r>
                        <a:rPr lang="zh-CN" altLang="en-US" sz="1000"/>
                        <a:t>月</a:t>
                      </a:r>
                    </a:p>
                  </a:txBody>
                  <a:tcPr/>
                </a:tc>
                <a:tc>
                  <a:txBody>
                    <a:bodyPr/>
                    <a:lstStyle/>
                    <a:p>
                      <a:pPr>
                        <a:lnSpc>
                          <a:spcPct val="150000"/>
                        </a:lnSpc>
                        <a:buNone/>
                      </a:pPr>
                      <a:r>
                        <a:rPr lang="zh-CN" altLang="en-US" sz="1000">
                          <a:sym typeface="+mn-ea"/>
                        </a:rPr>
                        <a:t>国家能源局</a:t>
                      </a:r>
                      <a:endParaRPr lang="zh-CN" altLang="en-US" sz="1000"/>
                    </a:p>
                  </a:txBody>
                  <a:tcPr/>
                </a:tc>
                <a:tc>
                  <a:txBody>
                    <a:bodyPr/>
                    <a:lstStyle/>
                    <a:p>
                      <a:pPr>
                        <a:lnSpc>
                          <a:spcPct val="150000"/>
                        </a:lnSpc>
                        <a:buNone/>
                      </a:pPr>
                      <a:r>
                        <a:rPr lang="zh-CN" altLang="en-US" sz="1000"/>
                        <a:t>关于加强电化学储能电站安全管理的通知</a:t>
                      </a:r>
                    </a:p>
                  </a:txBody>
                  <a:tcPr/>
                </a:tc>
                <a:tc>
                  <a:txBody>
                    <a:bodyPr/>
                    <a:lstStyle/>
                    <a:p>
                      <a:pPr>
                        <a:lnSpc>
                          <a:spcPct val="150000"/>
                        </a:lnSpc>
                        <a:buNone/>
                      </a:pPr>
                      <a:r>
                        <a:rPr lang="zh-CN" altLang="en-US" sz="1000"/>
                        <a:t>要求：</a:t>
                      </a:r>
                      <a:r>
                        <a:rPr lang="en-US" altLang="zh-CN" sz="1000"/>
                        <a:t>1</a:t>
                      </a:r>
                      <a:r>
                        <a:rPr lang="zh-CN" altLang="en-US" sz="1000"/>
                        <a:t>，高度重视电化学储能电站安全管理</a:t>
                      </a:r>
                      <a:r>
                        <a:rPr lang="en-US" altLang="zh-CN" sz="1000"/>
                        <a:t>;2,</a:t>
                      </a:r>
                      <a:r>
                        <a:rPr lang="zh-CN" altLang="en-US" sz="1000"/>
                        <a:t>加强电化学储能电站规划设计安全管理；</a:t>
                      </a:r>
                      <a:r>
                        <a:rPr lang="en-US" altLang="zh-CN" sz="1000"/>
                        <a:t>3</a:t>
                      </a:r>
                      <a:r>
                        <a:rPr lang="zh-CN" altLang="en-US" sz="1000"/>
                        <a:t>，做好电化学储能电站设备选型；</a:t>
                      </a:r>
                      <a:r>
                        <a:rPr lang="en-US" altLang="zh-CN" sz="1000"/>
                        <a:t>4</a:t>
                      </a:r>
                      <a:r>
                        <a:rPr lang="zh-CN" altLang="en-US" sz="1000"/>
                        <a:t>，严格电化学储能电站施工验收，</a:t>
                      </a:r>
                      <a:r>
                        <a:rPr lang="en-US" altLang="zh-CN" sz="1000"/>
                        <a:t>5</a:t>
                      </a:r>
                      <a:r>
                        <a:rPr lang="zh-CN" altLang="en-US" sz="1000"/>
                        <a:t>；严格电化学储能电站并网验收；</a:t>
                      </a:r>
                      <a:r>
                        <a:rPr lang="en-US" altLang="zh-CN" sz="1000"/>
                        <a:t>6</a:t>
                      </a:r>
                      <a:r>
                        <a:rPr lang="zh-CN" altLang="en-US" sz="1000"/>
                        <a:t>，加强电化学储能电站运行维护安全管理，；</a:t>
                      </a:r>
                      <a:r>
                        <a:rPr lang="en-US" altLang="zh-CN" sz="1000"/>
                        <a:t>7</a:t>
                      </a:r>
                      <a:r>
                        <a:rPr lang="zh-CN" altLang="en-US" sz="1000"/>
                        <a:t>，提升电化学储能电站应急消防处置能力。</a:t>
                      </a:r>
                    </a:p>
                  </a:txBody>
                  <a:tcPr/>
                </a:tc>
                <a:extLst>
                  <a:ext uri="{0D108BD9-81ED-4DB2-BD59-A6C34878D82A}">
                    <a16:rowId xmlns:a16="http://schemas.microsoft.com/office/drawing/2014/main" val="10004"/>
                  </a:ext>
                </a:extLst>
              </a:tr>
            </a:tbl>
          </a:graphicData>
        </a:graphic>
      </p:graphicFrame>
      <p:sp>
        <p:nvSpPr>
          <p:cNvPr id="7" name="文本框 6"/>
          <p:cNvSpPr txBox="1"/>
          <p:nvPr/>
        </p:nvSpPr>
        <p:spPr>
          <a:xfrm>
            <a:off x="414020" y="14605"/>
            <a:ext cx="5972810" cy="368300"/>
          </a:xfrm>
          <a:prstGeom prst="rect">
            <a:avLst/>
          </a:prstGeom>
          <a:noFill/>
        </p:spPr>
        <p:txBody>
          <a:bodyPr wrap="square" rtlCol="0">
            <a:spAutoFit/>
          </a:bodyPr>
          <a:lstStyle/>
          <a:p>
            <a:r>
              <a:rPr lang="zh-CN" altLang="en-US" b="1">
                <a:solidFill>
                  <a:schemeClr val="tx1">
                    <a:lumMod val="75000"/>
                    <a:lumOff val="25000"/>
                  </a:schemeClr>
                </a:solidFill>
                <a:latin typeface="+mn-ea"/>
                <a:cs typeface="+mn-ea"/>
                <a:sym typeface="+mn-ea"/>
              </a:rPr>
              <a:t>四、储能行业政策</a:t>
            </a:r>
            <a:endParaRPr lang="zh-CN" b="1">
              <a:solidFill>
                <a:schemeClr val="tx1">
                  <a:lumMod val="75000"/>
                  <a:lumOff val="25000"/>
                </a:schemeClr>
              </a:solidFill>
              <a:latin typeface="+mn-ea"/>
              <a:cs typeface="+mn-ea"/>
              <a:sym typeface="+mn-ea"/>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192000" cy="6858000"/>
          </a:xfrm>
          <a:prstGeom prst="rect">
            <a:avLst/>
          </a:prstGeom>
          <a:blipFill dpi="0" rotWithShape="1">
            <a:blip r:embed="rId4">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矩形 38"/>
          <p:cNvSpPr/>
          <p:nvPr/>
        </p:nvSpPr>
        <p:spPr>
          <a:xfrm>
            <a:off x="0" y="67294125"/>
            <a:ext cx="12192000" cy="6858000"/>
          </a:xfrm>
          <a:prstGeom prst="rect">
            <a:avLst/>
          </a:prstGeom>
          <a:blipFill dpi="0" rotWithShape="1">
            <a:blip r:embed="rId4">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8" name="图片 7" descr="Logo英文(蓝色)"/>
          <p:cNvPicPr>
            <a:picLocks noChangeAspect="1"/>
          </p:cNvPicPr>
          <p:nvPr/>
        </p:nvPicPr>
        <p:blipFill>
          <a:blip r:embed="rId5"/>
          <a:stretch>
            <a:fillRect/>
          </a:stretch>
        </p:blipFill>
        <p:spPr>
          <a:xfrm>
            <a:off x="10679430" y="384810"/>
            <a:ext cx="1069340" cy="163830"/>
          </a:xfrm>
          <a:prstGeom prst="rect">
            <a:avLst/>
          </a:prstGeom>
        </p:spPr>
      </p:pic>
      <p:sp>
        <p:nvSpPr>
          <p:cNvPr id="2" name="文本框 1"/>
          <p:cNvSpPr txBox="1"/>
          <p:nvPr/>
        </p:nvSpPr>
        <p:spPr>
          <a:xfrm>
            <a:off x="857250" y="567690"/>
            <a:ext cx="10334625" cy="1337945"/>
          </a:xfrm>
          <a:prstGeom prst="rect">
            <a:avLst/>
          </a:prstGeom>
          <a:noFill/>
        </p:spPr>
        <p:txBody>
          <a:bodyPr wrap="square" rtlCol="0" anchor="t">
            <a:spAutoFit/>
          </a:bodyPr>
          <a:lstStyle/>
          <a:p>
            <a:pPr>
              <a:lnSpc>
                <a:spcPct val="150000"/>
              </a:lnSpc>
            </a:pPr>
            <a:r>
              <a:rPr lang="zh-CN" altLang="en-US"/>
              <a:t>为进一步推动我国储能行业高质量发展，2020年11月25日，国家能源局正式发布了首批科技创新（储能）试点示范项目，就可再生能源发电侧、用户侧、电网侧、配合常规火电参与辅助服务等4个主要应用领域共8个项目开展示范。</a:t>
            </a:r>
          </a:p>
        </p:txBody>
      </p:sp>
      <p:graphicFrame>
        <p:nvGraphicFramePr>
          <p:cNvPr id="6" name="表格 5"/>
          <p:cNvGraphicFramePr/>
          <p:nvPr>
            <p:custDataLst>
              <p:tags r:id="rId1"/>
            </p:custDataLst>
          </p:nvPr>
        </p:nvGraphicFramePr>
        <p:xfrm>
          <a:off x="843915" y="2280920"/>
          <a:ext cx="10347960" cy="3665855"/>
        </p:xfrm>
        <a:graphic>
          <a:graphicData uri="http://schemas.openxmlformats.org/drawingml/2006/table">
            <a:tbl>
              <a:tblPr firstRow="1" bandRow="1">
                <a:tableStyleId>{5C22544A-7EE6-4342-B048-85BDC9FD1C3A}</a:tableStyleId>
              </a:tblPr>
              <a:tblGrid>
                <a:gridCol w="1124585">
                  <a:extLst>
                    <a:ext uri="{9D8B030D-6E8A-4147-A177-3AD203B41FA5}">
                      <a16:colId xmlns:a16="http://schemas.microsoft.com/office/drawing/2014/main" val="20000"/>
                    </a:ext>
                  </a:extLst>
                </a:gridCol>
                <a:gridCol w="6576060">
                  <a:extLst>
                    <a:ext uri="{9D8B030D-6E8A-4147-A177-3AD203B41FA5}">
                      <a16:colId xmlns:a16="http://schemas.microsoft.com/office/drawing/2014/main" val="20001"/>
                    </a:ext>
                  </a:extLst>
                </a:gridCol>
                <a:gridCol w="2647315">
                  <a:extLst>
                    <a:ext uri="{9D8B030D-6E8A-4147-A177-3AD203B41FA5}">
                      <a16:colId xmlns:a16="http://schemas.microsoft.com/office/drawing/2014/main" val="20002"/>
                    </a:ext>
                  </a:extLst>
                </a:gridCol>
              </a:tblGrid>
              <a:tr h="536575">
                <a:tc>
                  <a:txBody>
                    <a:bodyPr/>
                    <a:lstStyle/>
                    <a:p>
                      <a:pPr algn="ctr">
                        <a:buNone/>
                      </a:pPr>
                      <a:r>
                        <a:rPr lang="zh-CN" altLang="en-US" sz="1200"/>
                        <a:t>项目地区</a:t>
                      </a:r>
                    </a:p>
                  </a:txBody>
                  <a:tcPr/>
                </a:tc>
                <a:tc>
                  <a:txBody>
                    <a:bodyPr/>
                    <a:lstStyle/>
                    <a:p>
                      <a:pPr algn="ctr">
                        <a:buNone/>
                      </a:pPr>
                      <a:r>
                        <a:rPr lang="zh-CN" altLang="en-US" sz="1200"/>
                        <a:t>项目名称</a:t>
                      </a:r>
                    </a:p>
                  </a:txBody>
                  <a:tcPr/>
                </a:tc>
                <a:tc>
                  <a:txBody>
                    <a:bodyPr/>
                    <a:lstStyle/>
                    <a:p>
                      <a:pPr algn="ctr">
                        <a:buNone/>
                      </a:pPr>
                      <a:r>
                        <a:rPr lang="zh-CN" altLang="en-US" sz="1200"/>
                        <a:t>应用场景</a:t>
                      </a:r>
                    </a:p>
                  </a:txBody>
                  <a:tcPr/>
                </a:tc>
                <a:extLst>
                  <a:ext uri="{0D108BD9-81ED-4DB2-BD59-A6C34878D82A}">
                    <a16:rowId xmlns:a16="http://schemas.microsoft.com/office/drawing/2014/main" val="10000"/>
                  </a:ext>
                </a:extLst>
              </a:tr>
              <a:tr h="391160">
                <a:tc>
                  <a:txBody>
                    <a:bodyPr/>
                    <a:lstStyle/>
                    <a:p>
                      <a:pPr>
                        <a:lnSpc>
                          <a:spcPct val="150000"/>
                        </a:lnSpc>
                        <a:buNone/>
                      </a:pPr>
                      <a:r>
                        <a:rPr lang="zh-CN" altLang="en-US" sz="1000"/>
                        <a:t>青海省</a:t>
                      </a:r>
                    </a:p>
                  </a:txBody>
                  <a:tcPr/>
                </a:tc>
                <a:tc>
                  <a:txBody>
                    <a:bodyPr/>
                    <a:lstStyle/>
                    <a:p>
                      <a:pPr>
                        <a:lnSpc>
                          <a:spcPct val="150000"/>
                        </a:lnSpc>
                        <a:buNone/>
                      </a:pPr>
                      <a:r>
                        <a:rPr lang="zh-CN" altLang="en-US" sz="1000"/>
                        <a:t>青海黄河上游水电开发有限责任公司国家光伏发电试验测试基地配套</a:t>
                      </a:r>
                      <a:r>
                        <a:rPr lang="en-US" altLang="zh-CN" sz="1000"/>
                        <a:t>20MW</a:t>
                      </a:r>
                      <a:r>
                        <a:rPr lang="zh-CN" altLang="en-US" sz="1000"/>
                        <a:t>储能电站项目</a:t>
                      </a:r>
                    </a:p>
                  </a:txBody>
                  <a:tcPr/>
                </a:tc>
                <a:tc>
                  <a:txBody>
                    <a:bodyPr/>
                    <a:lstStyle/>
                    <a:p>
                      <a:pPr>
                        <a:lnSpc>
                          <a:spcPct val="150000"/>
                        </a:lnSpc>
                        <a:buNone/>
                      </a:pPr>
                      <a:r>
                        <a:rPr lang="zh-CN" altLang="en-US" sz="1000"/>
                        <a:t>可再生能源发电侧</a:t>
                      </a:r>
                    </a:p>
                  </a:txBody>
                  <a:tcPr/>
                </a:tc>
                <a:extLst>
                  <a:ext uri="{0D108BD9-81ED-4DB2-BD59-A6C34878D82A}">
                    <a16:rowId xmlns:a16="http://schemas.microsoft.com/office/drawing/2014/main" val="10001"/>
                  </a:ext>
                </a:extLst>
              </a:tr>
              <a:tr h="391160">
                <a:tc>
                  <a:txBody>
                    <a:bodyPr/>
                    <a:lstStyle/>
                    <a:p>
                      <a:pPr>
                        <a:lnSpc>
                          <a:spcPct val="150000"/>
                        </a:lnSpc>
                        <a:buNone/>
                      </a:pPr>
                      <a:r>
                        <a:rPr lang="zh-CN" altLang="en-US" sz="1000"/>
                        <a:t>河北省</a:t>
                      </a:r>
                    </a:p>
                  </a:txBody>
                  <a:tcPr/>
                </a:tc>
                <a:tc>
                  <a:txBody>
                    <a:bodyPr/>
                    <a:lstStyle/>
                    <a:p>
                      <a:pPr>
                        <a:lnSpc>
                          <a:spcPct val="150000"/>
                        </a:lnSpc>
                        <a:buNone/>
                      </a:pPr>
                      <a:r>
                        <a:rPr lang="zh-CN" altLang="en-US" sz="1000"/>
                        <a:t>国家风光储输示范工程二期储能扩建工程</a:t>
                      </a:r>
                    </a:p>
                  </a:txBody>
                  <a:tcPr/>
                </a:tc>
                <a:tc>
                  <a:txBody>
                    <a:bodyPr/>
                    <a:lstStyle/>
                    <a:p>
                      <a:pPr>
                        <a:lnSpc>
                          <a:spcPct val="150000"/>
                        </a:lnSpc>
                        <a:buNone/>
                      </a:pPr>
                      <a:r>
                        <a:rPr lang="zh-CN" altLang="en-US" sz="1000">
                          <a:sym typeface="+mn-ea"/>
                        </a:rPr>
                        <a:t>可再生能源发电侧</a:t>
                      </a:r>
                      <a:endParaRPr lang="en-US" altLang="zh-CN" sz="1000"/>
                    </a:p>
                  </a:txBody>
                  <a:tcPr/>
                </a:tc>
                <a:extLst>
                  <a:ext uri="{0D108BD9-81ED-4DB2-BD59-A6C34878D82A}">
                    <a16:rowId xmlns:a16="http://schemas.microsoft.com/office/drawing/2014/main" val="10002"/>
                  </a:ext>
                </a:extLst>
              </a:tr>
              <a:tr h="391160">
                <a:tc>
                  <a:txBody>
                    <a:bodyPr/>
                    <a:lstStyle/>
                    <a:p>
                      <a:pPr>
                        <a:lnSpc>
                          <a:spcPct val="150000"/>
                        </a:lnSpc>
                        <a:buNone/>
                      </a:pPr>
                      <a:r>
                        <a:rPr lang="zh-CN" altLang="en-US" sz="1000"/>
                        <a:t>福建省</a:t>
                      </a:r>
                    </a:p>
                  </a:txBody>
                  <a:tcPr/>
                </a:tc>
                <a:tc>
                  <a:txBody>
                    <a:bodyPr/>
                    <a:lstStyle/>
                    <a:p>
                      <a:pPr>
                        <a:lnSpc>
                          <a:spcPct val="150000"/>
                        </a:lnSpc>
                        <a:buNone/>
                      </a:pPr>
                      <a:r>
                        <a:rPr lang="zh-CN" altLang="en-US" sz="1000"/>
                        <a:t>宁德时代储能微网项目</a:t>
                      </a:r>
                    </a:p>
                  </a:txBody>
                  <a:tcPr/>
                </a:tc>
                <a:tc>
                  <a:txBody>
                    <a:bodyPr/>
                    <a:lstStyle/>
                    <a:p>
                      <a:pPr>
                        <a:lnSpc>
                          <a:spcPct val="150000"/>
                        </a:lnSpc>
                        <a:buNone/>
                      </a:pPr>
                      <a:r>
                        <a:rPr lang="zh-CN" altLang="en-US" sz="1000"/>
                        <a:t>用户侧</a:t>
                      </a:r>
                    </a:p>
                  </a:txBody>
                  <a:tcPr/>
                </a:tc>
                <a:extLst>
                  <a:ext uri="{0D108BD9-81ED-4DB2-BD59-A6C34878D82A}">
                    <a16:rowId xmlns:a16="http://schemas.microsoft.com/office/drawing/2014/main" val="10003"/>
                  </a:ext>
                </a:extLst>
              </a:tr>
              <a:tr h="391160">
                <a:tc>
                  <a:txBody>
                    <a:bodyPr/>
                    <a:lstStyle/>
                    <a:p>
                      <a:pPr>
                        <a:lnSpc>
                          <a:spcPct val="150000"/>
                        </a:lnSpc>
                        <a:buNone/>
                      </a:pPr>
                      <a:r>
                        <a:rPr lang="zh-CN" altLang="en-US" sz="1000"/>
                        <a:t>江苏省</a:t>
                      </a:r>
                    </a:p>
                  </a:txBody>
                  <a:tcPr/>
                </a:tc>
                <a:tc>
                  <a:txBody>
                    <a:bodyPr/>
                    <a:lstStyle/>
                    <a:p>
                      <a:pPr>
                        <a:lnSpc>
                          <a:spcPct val="150000"/>
                        </a:lnSpc>
                        <a:buNone/>
                      </a:pPr>
                      <a:r>
                        <a:rPr lang="zh-CN" altLang="en-US" sz="1000"/>
                        <a:t>张家港海螺水泥厂</a:t>
                      </a:r>
                      <a:r>
                        <a:rPr lang="en-US" altLang="zh-CN" sz="1000"/>
                        <a:t>32MWh</a:t>
                      </a:r>
                      <a:r>
                        <a:rPr lang="zh-CN" altLang="en-US" sz="1000"/>
                        <a:t>储能电站项目</a:t>
                      </a:r>
                    </a:p>
                  </a:txBody>
                  <a:tcPr/>
                </a:tc>
                <a:tc>
                  <a:txBody>
                    <a:bodyPr/>
                    <a:lstStyle/>
                    <a:p>
                      <a:pPr>
                        <a:lnSpc>
                          <a:spcPct val="150000"/>
                        </a:lnSpc>
                        <a:buNone/>
                      </a:pPr>
                      <a:r>
                        <a:rPr lang="zh-CN" altLang="en-US" sz="1000">
                          <a:sym typeface="+mn-ea"/>
                        </a:rPr>
                        <a:t>用户侧</a:t>
                      </a:r>
                      <a:endParaRPr lang="zh-CN" altLang="en-US" sz="1000"/>
                    </a:p>
                  </a:txBody>
                  <a:tcPr/>
                </a:tc>
                <a:extLst>
                  <a:ext uri="{0D108BD9-81ED-4DB2-BD59-A6C34878D82A}">
                    <a16:rowId xmlns:a16="http://schemas.microsoft.com/office/drawing/2014/main" val="10004"/>
                  </a:ext>
                </a:extLst>
              </a:tr>
              <a:tr h="391160">
                <a:tc>
                  <a:txBody>
                    <a:bodyPr/>
                    <a:lstStyle/>
                    <a:p>
                      <a:pPr>
                        <a:lnSpc>
                          <a:spcPct val="150000"/>
                        </a:lnSpc>
                        <a:buNone/>
                      </a:pPr>
                      <a:r>
                        <a:rPr lang="zh-CN" altLang="en-US" sz="1000"/>
                        <a:t>江苏省</a:t>
                      </a:r>
                    </a:p>
                  </a:txBody>
                  <a:tcPr/>
                </a:tc>
                <a:tc>
                  <a:txBody>
                    <a:bodyPr/>
                    <a:lstStyle/>
                    <a:p>
                      <a:pPr>
                        <a:lnSpc>
                          <a:spcPct val="150000"/>
                        </a:lnSpc>
                        <a:buNone/>
                      </a:pPr>
                      <a:r>
                        <a:rPr lang="zh-CN" altLang="en-US" sz="1000"/>
                        <a:t>苏州昆山</a:t>
                      </a:r>
                      <a:r>
                        <a:rPr lang="en-US" altLang="zh-CN" sz="1000"/>
                        <a:t>110.88MWh/193MWh</a:t>
                      </a:r>
                      <a:r>
                        <a:rPr lang="zh-CN" altLang="en-US" sz="1000"/>
                        <a:t>储能电站项目</a:t>
                      </a:r>
                    </a:p>
                  </a:txBody>
                  <a:tcPr/>
                </a:tc>
                <a:tc>
                  <a:txBody>
                    <a:bodyPr/>
                    <a:lstStyle/>
                    <a:p>
                      <a:pPr>
                        <a:lnSpc>
                          <a:spcPct val="150000"/>
                        </a:lnSpc>
                        <a:buNone/>
                      </a:pPr>
                      <a:r>
                        <a:rPr lang="zh-CN" altLang="en-US" sz="1000">
                          <a:sym typeface="+mn-ea"/>
                        </a:rPr>
                        <a:t>用户侧</a:t>
                      </a:r>
                      <a:endParaRPr lang="zh-CN" altLang="en-US" sz="1000"/>
                    </a:p>
                  </a:txBody>
                  <a:tcPr/>
                </a:tc>
                <a:extLst>
                  <a:ext uri="{0D108BD9-81ED-4DB2-BD59-A6C34878D82A}">
                    <a16:rowId xmlns:a16="http://schemas.microsoft.com/office/drawing/2014/main" val="10005"/>
                  </a:ext>
                </a:extLst>
              </a:tr>
              <a:tr h="391160">
                <a:tc>
                  <a:txBody>
                    <a:bodyPr/>
                    <a:lstStyle/>
                    <a:p>
                      <a:pPr>
                        <a:lnSpc>
                          <a:spcPct val="150000"/>
                        </a:lnSpc>
                        <a:buNone/>
                      </a:pPr>
                      <a:r>
                        <a:rPr lang="zh-CN" altLang="en-US" sz="1000"/>
                        <a:t>福建省</a:t>
                      </a:r>
                    </a:p>
                  </a:txBody>
                  <a:tcPr/>
                </a:tc>
                <a:tc>
                  <a:txBody>
                    <a:bodyPr/>
                    <a:lstStyle/>
                    <a:p>
                      <a:pPr>
                        <a:lnSpc>
                          <a:spcPct val="150000"/>
                        </a:lnSpc>
                        <a:buNone/>
                      </a:pPr>
                      <a:r>
                        <a:rPr lang="zh-CN" altLang="en-US" sz="1000"/>
                        <a:t>福建晋江</a:t>
                      </a:r>
                      <a:r>
                        <a:rPr lang="en-US" altLang="zh-CN" sz="1000"/>
                        <a:t>100MWH</a:t>
                      </a:r>
                      <a:r>
                        <a:rPr lang="zh-CN" altLang="en-US" sz="1000"/>
                        <a:t>级储能电站试点示范项目</a:t>
                      </a:r>
                    </a:p>
                  </a:txBody>
                  <a:tcPr/>
                </a:tc>
                <a:tc>
                  <a:txBody>
                    <a:bodyPr/>
                    <a:lstStyle/>
                    <a:p>
                      <a:pPr>
                        <a:lnSpc>
                          <a:spcPct val="150000"/>
                        </a:lnSpc>
                        <a:buNone/>
                      </a:pPr>
                      <a:r>
                        <a:rPr lang="zh-CN" altLang="en-US" sz="1000">
                          <a:sym typeface="+mn-ea"/>
                        </a:rPr>
                        <a:t>用户侧</a:t>
                      </a:r>
                      <a:endParaRPr lang="zh-CN" altLang="en-US" sz="1000"/>
                    </a:p>
                  </a:txBody>
                  <a:tcPr/>
                </a:tc>
                <a:extLst>
                  <a:ext uri="{0D108BD9-81ED-4DB2-BD59-A6C34878D82A}">
                    <a16:rowId xmlns:a16="http://schemas.microsoft.com/office/drawing/2014/main" val="10006"/>
                  </a:ext>
                </a:extLst>
              </a:tr>
              <a:tr h="391160">
                <a:tc>
                  <a:txBody>
                    <a:bodyPr/>
                    <a:lstStyle/>
                    <a:p>
                      <a:pPr>
                        <a:lnSpc>
                          <a:spcPct val="150000"/>
                        </a:lnSpc>
                        <a:buNone/>
                      </a:pPr>
                      <a:r>
                        <a:rPr lang="zh-CN" altLang="en-US" sz="1000"/>
                        <a:t>广东省</a:t>
                      </a:r>
                    </a:p>
                  </a:txBody>
                  <a:tcPr/>
                </a:tc>
                <a:tc>
                  <a:txBody>
                    <a:bodyPr/>
                    <a:lstStyle/>
                    <a:p>
                      <a:pPr>
                        <a:lnSpc>
                          <a:spcPct val="150000"/>
                        </a:lnSpc>
                        <a:buNone/>
                      </a:pPr>
                      <a:r>
                        <a:rPr lang="zh-CN" altLang="en-US" sz="1000"/>
                        <a:t>科陆</a:t>
                      </a:r>
                      <a:r>
                        <a:rPr lang="en-US" altLang="zh-CN" sz="1000"/>
                        <a:t>-</a:t>
                      </a:r>
                      <a:r>
                        <a:rPr lang="zh-CN" altLang="en-US" sz="1000"/>
                        <a:t>华润电力</a:t>
                      </a:r>
                      <a:r>
                        <a:rPr lang="en-US" altLang="zh-CN" sz="1000"/>
                        <a:t>30MW</a:t>
                      </a:r>
                      <a:r>
                        <a:rPr lang="zh-CN" altLang="en-US" sz="1000"/>
                        <a:t>储能辅助调频项目</a:t>
                      </a:r>
                    </a:p>
                  </a:txBody>
                  <a:tcPr/>
                </a:tc>
                <a:tc>
                  <a:txBody>
                    <a:bodyPr/>
                    <a:lstStyle/>
                    <a:p>
                      <a:pPr>
                        <a:lnSpc>
                          <a:spcPct val="150000"/>
                        </a:lnSpc>
                        <a:buNone/>
                      </a:pPr>
                      <a:r>
                        <a:rPr lang="zh-CN" altLang="en-US" sz="1000"/>
                        <a:t>配合常规火电参与辅助服务</a:t>
                      </a:r>
                    </a:p>
                  </a:txBody>
                  <a:tcPr/>
                </a:tc>
                <a:extLst>
                  <a:ext uri="{0D108BD9-81ED-4DB2-BD59-A6C34878D82A}">
                    <a16:rowId xmlns:a16="http://schemas.microsoft.com/office/drawing/2014/main" val="10007"/>
                  </a:ext>
                </a:extLst>
              </a:tr>
              <a:tr h="391160">
                <a:tc>
                  <a:txBody>
                    <a:bodyPr/>
                    <a:lstStyle/>
                    <a:p>
                      <a:pPr>
                        <a:lnSpc>
                          <a:spcPct val="150000"/>
                        </a:lnSpc>
                        <a:buNone/>
                      </a:pPr>
                      <a:r>
                        <a:rPr lang="zh-CN" altLang="en-US" sz="1000"/>
                        <a:t>广东省</a:t>
                      </a:r>
                    </a:p>
                  </a:txBody>
                  <a:tcPr/>
                </a:tc>
                <a:tc>
                  <a:txBody>
                    <a:bodyPr/>
                    <a:lstStyle/>
                    <a:p>
                      <a:pPr>
                        <a:lnSpc>
                          <a:spcPct val="150000"/>
                        </a:lnSpc>
                        <a:buNone/>
                      </a:pPr>
                      <a:r>
                        <a:rPr lang="zh-CN" altLang="en-US" sz="1000"/>
                        <a:t>佛山顺德德胜电厂储能调频项目</a:t>
                      </a:r>
                    </a:p>
                  </a:txBody>
                  <a:tcPr/>
                </a:tc>
                <a:tc>
                  <a:txBody>
                    <a:bodyPr/>
                    <a:lstStyle/>
                    <a:p>
                      <a:pPr>
                        <a:lnSpc>
                          <a:spcPct val="150000"/>
                        </a:lnSpc>
                        <a:buNone/>
                      </a:pPr>
                      <a:r>
                        <a:rPr lang="zh-CN" altLang="en-US" sz="1000">
                          <a:sym typeface="+mn-ea"/>
                        </a:rPr>
                        <a:t>配合常规火电参与辅助服务</a:t>
                      </a:r>
                      <a:endParaRPr lang="zh-CN" altLang="en-US" sz="1000"/>
                    </a:p>
                  </a:txBody>
                  <a:tcPr/>
                </a:tc>
                <a:extLst>
                  <a:ext uri="{0D108BD9-81ED-4DB2-BD59-A6C34878D82A}">
                    <a16:rowId xmlns:a16="http://schemas.microsoft.com/office/drawing/2014/main" val="10008"/>
                  </a:ext>
                </a:extLst>
              </a:tr>
            </a:tbl>
          </a:graphicData>
        </a:graphic>
      </p:graphicFrame>
      <p:sp>
        <p:nvSpPr>
          <p:cNvPr id="4" name="文本框 3"/>
          <p:cNvSpPr txBox="1"/>
          <p:nvPr/>
        </p:nvSpPr>
        <p:spPr>
          <a:xfrm>
            <a:off x="414020" y="14605"/>
            <a:ext cx="5972810" cy="368300"/>
          </a:xfrm>
          <a:prstGeom prst="rect">
            <a:avLst/>
          </a:prstGeom>
          <a:noFill/>
        </p:spPr>
        <p:txBody>
          <a:bodyPr wrap="square" rtlCol="0">
            <a:spAutoFit/>
          </a:bodyPr>
          <a:lstStyle/>
          <a:p>
            <a:r>
              <a:rPr lang="zh-CN" altLang="en-US" b="1">
                <a:solidFill>
                  <a:schemeClr val="tx1">
                    <a:lumMod val="75000"/>
                    <a:lumOff val="25000"/>
                  </a:schemeClr>
                </a:solidFill>
                <a:latin typeface="+mn-ea"/>
                <a:cs typeface="+mn-ea"/>
                <a:sym typeface="+mn-ea"/>
              </a:rPr>
              <a:t>四、储能行业政策</a:t>
            </a:r>
            <a:endParaRPr lang="zh-CN" b="1">
              <a:solidFill>
                <a:schemeClr val="tx1">
                  <a:lumMod val="75000"/>
                  <a:lumOff val="25000"/>
                </a:schemeClr>
              </a:solidFill>
              <a:latin typeface="+mn-ea"/>
              <a:cs typeface="+mn-ea"/>
              <a:sym typeface="+mn-ea"/>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192000" cy="6858000"/>
          </a:xfrm>
          <a:prstGeom prst="rect">
            <a:avLst/>
          </a:prstGeom>
          <a:blipFill dpi="0" rotWithShape="1">
            <a:blip r:embed="rId3">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矩形 38"/>
          <p:cNvSpPr/>
          <p:nvPr/>
        </p:nvSpPr>
        <p:spPr>
          <a:xfrm>
            <a:off x="0" y="67294125"/>
            <a:ext cx="12192000" cy="6858000"/>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8" name="图片 7" descr="Logo英文(蓝色)"/>
          <p:cNvPicPr>
            <a:picLocks noChangeAspect="1"/>
          </p:cNvPicPr>
          <p:nvPr/>
        </p:nvPicPr>
        <p:blipFill>
          <a:blip r:embed="rId4"/>
          <a:stretch>
            <a:fillRect/>
          </a:stretch>
        </p:blipFill>
        <p:spPr>
          <a:xfrm>
            <a:off x="10679430" y="384810"/>
            <a:ext cx="1069340" cy="163830"/>
          </a:xfrm>
          <a:prstGeom prst="rect">
            <a:avLst/>
          </a:prstGeom>
        </p:spPr>
      </p:pic>
      <p:sp>
        <p:nvSpPr>
          <p:cNvPr id="2" name="文本框 1"/>
          <p:cNvSpPr txBox="1"/>
          <p:nvPr/>
        </p:nvSpPr>
        <p:spPr>
          <a:xfrm>
            <a:off x="678815" y="607060"/>
            <a:ext cx="10668000" cy="922020"/>
          </a:xfrm>
          <a:prstGeom prst="rect">
            <a:avLst/>
          </a:prstGeom>
          <a:noFill/>
        </p:spPr>
        <p:txBody>
          <a:bodyPr wrap="square" rtlCol="0" anchor="t">
            <a:spAutoFit/>
          </a:bodyPr>
          <a:lstStyle/>
          <a:p>
            <a:r>
              <a:rPr lang="zh-CN" altLang="en-US"/>
              <a:t>新型储能产业的发展除了政策扶持外，更需要大量的人才，为加强学科建设和人才培养，在2020年1月，教育部、发改委、国家能源局联合分布了《储能技术专业学科发展行动计划（2020—2024年），从四个方面培养优秀新型储能科研人才。</a:t>
            </a:r>
          </a:p>
        </p:txBody>
      </p:sp>
      <p:sp>
        <p:nvSpPr>
          <p:cNvPr id="4" name="文本框 3"/>
          <p:cNvSpPr txBox="1"/>
          <p:nvPr/>
        </p:nvSpPr>
        <p:spPr>
          <a:xfrm>
            <a:off x="786130" y="3481705"/>
            <a:ext cx="1807210" cy="737235"/>
          </a:xfrm>
          <a:prstGeom prst="rect">
            <a:avLst/>
          </a:prstGeom>
          <a:solidFill>
            <a:schemeClr val="accent2"/>
          </a:solidFill>
        </p:spPr>
        <p:txBody>
          <a:bodyPr wrap="square" rtlCol="0">
            <a:spAutoFit/>
          </a:bodyPr>
          <a:lstStyle/>
          <a:p>
            <a:pPr algn="ctr"/>
            <a:r>
              <a:rPr lang="zh-CN" altLang="en-US" sz="1400">
                <a:solidFill>
                  <a:schemeClr val="bg1"/>
                </a:solidFill>
              </a:rPr>
              <a:t>储能技术专业学科发展行动计划</a:t>
            </a:r>
          </a:p>
          <a:p>
            <a:pPr algn="ctr"/>
            <a:r>
              <a:rPr lang="zh-CN" altLang="en-US" sz="1400">
                <a:solidFill>
                  <a:schemeClr val="bg1"/>
                </a:solidFill>
              </a:rPr>
              <a:t>（</a:t>
            </a:r>
            <a:r>
              <a:rPr lang="en-US" altLang="zh-CN" sz="1400">
                <a:solidFill>
                  <a:schemeClr val="bg1"/>
                </a:solidFill>
              </a:rPr>
              <a:t>2020-2024</a:t>
            </a:r>
            <a:r>
              <a:rPr lang="zh-CN" altLang="en-US" sz="1400">
                <a:solidFill>
                  <a:schemeClr val="bg1"/>
                </a:solidFill>
              </a:rPr>
              <a:t>）</a:t>
            </a:r>
          </a:p>
        </p:txBody>
      </p:sp>
      <p:sp>
        <p:nvSpPr>
          <p:cNvPr id="5" name="文本框 4"/>
          <p:cNvSpPr txBox="1"/>
          <p:nvPr/>
        </p:nvSpPr>
        <p:spPr>
          <a:xfrm>
            <a:off x="3789045" y="2123440"/>
            <a:ext cx="1807210" cy="306705"/>
          </a:xfrm>
          <a:prstGeom prst="rect">
            <a:avLst/>
          </a:prstGeom>
          <a:solidFill>
            <a:schemeClr val="accent2"/>
          </a:solidFill>
        </p:spPr>
        <p:txBody>
          <a:bodyPr wrap="square" rtlCol="0">
            <a:spAutoFit/>
          </a:bodyPr>
          <a:lstStyle/>
          <a:p>
            <a:pPr algn="ctr"/>
            <a:r>
              <a:rPr lang="zh-CN" sz="1400">
                <a:solidFill>
                  <a:schemeClr val="bg1"/>
                </a:solidFill>
              </a:rPr>
              <a:t>学科设置</a:t>
            </a:r>
          </a:p>
        </p:txBody>
      </p:sp>
      <p:sp>
        <p:nvSpPr>
          <p:cNvPr id="7" name="文本框 6"/>
          <p:cNvSpPr txBox="1"/>
          <p:nvPr/>
        </p:nvSpPr>
        <p:spPr>
          <a:xfrm>
            <a:off x="3789045" y="3142615"/>
            <a:ext cx="1807210" cy="306705"/>
          </a:xfrm>
          <a:prstGeom prst="rect">
            <a:avLst/>
          </a:prstGeom>
          <a:solidFill>
            <a:schemeClr val="accent2"/>
          </a:solidFill>
        </p:spPr>
        <p:txBody>
          <a:bodyPr wrap="square" rtlCol="0">
            <a:spAutoFit/>
          </a:bodyPr>
          <a:lstStyle/>
          <a:p>
            <a:pPr algn="ctr"/>
            <a:r>
              <a:rPr lang="zh-CN" sz="1400">
                <a:solidFill>
                  <a:schemeClr val="bg1"/>
                </a:solidFill>
              </a:rPr>
              <a:t>人才培养机制</a:t>
            </a:r>
          </a:p>
        </p:txBody>
      </p:sp>
      <p:sp>
        <p:nvSpPr>
          <p:cNvPr id="3" name="文本框 2"/>
          <p:cNvSpPr txBox="1"/>
          <p:nvPr/>
        </p:nvSpPr>
        <p:spPr>
          <a:xfrm>
            <a:off x="3789045" y="4218940"/>
            <a:ext cx="1807210" cy="306705"/>
          </a:xfrm>
          <a:prstGeom prst="rect">
            <a:avLst/>
          </a:prstGeom>
          <a:solidFill>
            <a:schemeClr val="accent2"/>
          </a:solidFill>
        </p:spPr>
        <p:txBody>
          <a:bodyPr wrap="square" rtlCol="0">
            <a:spAutoFit/>
          </a:bodyPr>
          <a:lstStyle/>
          <a:p>
            <a:pPr algn="ctr"/>
            <a:r>
              <a:rPr lang="zh-CN" sz="1400">
                <a:solidFill>
                  <a:schemeClr val="bg1"/>
                </a:solidFill>
              </a:rPr>
              <a:t>产教融合</a:t>
            </a:r>
          </a:p>
        </p:txBody>
      </p:sp>
      <p:sp>
        <p:nvSpPr>
          <p:cNvPr id="9" name="文本框 8"/>
          <p:cNvSpPr txBox="1"/>
          <p:nvPr/>
        </p:nvSpPr>
        <p:spPr>
          <a:xfrm>
            <a:off x="3789045" y="5546725"/>
            <a:ext cx="1807210" cy="306705"/>
          </a:xfrm>
          <a:prstGeom prst="rect">
            <a:avLst/>
          </a:prstGeom>
          <a:solidFill>
            <a:schemeClr val="accent2"/>
          </a:solidFill>
        </p:spPr>
        <p:txBody>
          <a:bodyPr wrap="square" rtlCol="0">
            <a:spAutoFit/>
          </a:bodyPr>
          <a:lstStyle/>
          <a:p>
            <a:pPr algn="ctr"/>
            <a:r>
              <a:rPr lang="zh-CN" sz="1400">
                <a:solidFill>
                  <a:schemeClr val="bg1"/>
                </a:solidFill>
              </a:rPr>
              <a:t>教资建设</a:t>
            </a:r>
          </a:p>
        </p:txBody>
      </p:sp>
      <p:sp>
        <p:nvSpPr>
          <p:cNvPr id="10" name="文本框 9"/>
          <p:cNvSpPr txBox="1"/>
          <p:nvPr/>
        </p:nvSpPr>
        <p:spPr>
          <a:xfrm>
            <a:off x="6557010" y="1768475"/>
            <a:ext cx="4460875" cy="306705"/>
          </a:xfrm>
          <a:prstGeom prst="rect">
            <a:avLst/>
          </a:prstGeom>
          <a:solidFill>
            <a:schemeClr val="accent2"/>
          </a:solidFill>
        </p:spPr>
        <p:txBody>
          <a:bodyPr wrap="square" rtlCol="0">
            <a:spAutoFit/>
          </a:bodyPr>
          <a:lstStyle/>
          <a:p>
            <a:pPr algn="l"/>
            <a:r>
              <a:rPr lang="zh-CN" sz="1400">
                <a:solidFill>
                  <a:schemeClr val="bg1"/>
                </a:solidFill>
              </a:rPr>
              <a:t>布局建设储能技术相关专业</a:t>
            </a:r>
          </a:p>
        </p:txBody>
      </p:sp>
      <p:sp>
        <p:nvSpPr>
          <p:cNvPr id="11" name="文本框 10"/>
          <p:cNvSpPr txBox="1"/>
          <p:nvPr/>
        </p:nvSpPr>
        <p:spPr>
          <a:xfrm>
            <a:off x="6557010" y="2123440"/>
            <a:ext cx="4460875" cy="306705"/>
          </a:xfrm>
          <a:prstGeom prst="rect">
            <a:avLst/>
          </a:prstGeom>
          <a:solidFill>
            <a:schemeClr val="accent2"/>
          </a:solidFill>
        </p:spPr>
        <p:txBody>
          <a:bodyPr wrap="square" rtlCol="0">
            <a:spAutoFit/>
          </a:bodyPr>
          <a:lstStyle/>
          <a:p>
            <a:pPr algn="l"/>
            <a:r>
              <a:rPr lang="zh-CN" sz="1400">
                <a:solidFill>
                  <a:schemeClr val="bg1"/>
                </a:solidFill>
              </a:rPr>
              <a:t>加快发展储能技术学科</a:t>
            </a:r>
          </a:p>
        </p:txBody>
      </p:sp>
      <p:sp>
        <p:nvSpPr>
          <p:cNvPr id="12" name="文本框 11"/>
          <p:cNvSpPr txBox="1"/>
          <p:nvPr/>
        </p:nvSpPr>
        <p:spPr>
          <a:xfrm>
            <a:off x="6557010" y="2478405"/>
            <a:ext cx="4460875" cy="306705"/>
          </a:xfrm>
          <a:prstGeom prst="rect">
            <a:avLst/>
          </a:prstGeom>
          <a:solidFill>
            <a:schemeClr val="accent2"/>
          </a:solidFill>
        </p:spPr>
        <p:txBody>
          <a:bodyPr wrap="square" rtlCol="0">
            <a:spAutoFit/>
          </a:bodyPr>
          <a:lstStyle/>
          <a:p>
            <a:pPr algn="l"/>
            <a:r>
              <a:rPr lang="zh-CN" sz="1400">
                <a:solidFill>
                  <a:schemeClr val="bg1"/>
                </a:solidFill>
              </a:rPr>
              <a:t>科学调配人才培养存量增量</a:t>
            </a:r>
          </a:p>
        </p:txBody>
      </p:sp>
      <p:sp>
        <p:nvSpPr>
          <p:cNvPr id="16" name="文本框 15"/>
          <p:cNvSpPr txBox="1"/>
          <p:nvPr/>
        </p:nvSpPr>
        <p:spPr>
          <a:xfrm>
            <a:off x="6557010" y="2966085"/>
            <a:ext cx="4460875" cy="306705"/>
          </a:xfrm>
          <a:prstGeom prst="rect">
            <a:avLst/>
          </a:prstGeom>
          <a:solidFill>
            <a:schemeClr val="accent2"/>
          </a:solidFill>
        </p:spPr>
        <p:txBody>
          <a:bodyPr wrap="square" rtlCol="0">
            <a:spAutoFit/>
          </a:bodyPr>
          <a:lstStyle/>
          <a:p>
            <a:pPr algn="l"/>
            <a:r>
              <a:rPr lang="zh-CN" sz="1400">
                <a:solidFill>
                  <a:schemeClr val="bg1"/>
                </a:solidFill>
              </a:rPr>
              <a:t>创新储能技术人才培养和科学研究的组级织机制</a:t>
            </a:r>
          </a:p>
        </p:txBody>
      </p:sp>
      <p:sp>
        <p:nvSpPr>
          <p:cNvPr id="17" name="文本框 16"/>
          <p:cNvSpPr txBox="1"/>
          <p:nvPr/>
        </p:nvSpPr>
        <p:spPr>
          <a:xfrm>
            <a:off x="6557010" y="3321050"/>
            <a:ext cx="4460875" cy="306705"/>
          </a:xfrm>
          <a:prstGeom prst="rect">
            <a:avLst/>
          </a:prstGeom>
          <a:solidFill>
            <a:schemeClr val="accent2"/>
          </a:solidFill>
        </p:spPr>
        <p:txBody>
          <a:bodyPr wrap="square" rtlCol="0">
            <a:spAutoFit/>
          </a:bodyPr>
          <a:lstStyle/>
          <a:p>
            <a:pPr algn="l"/>
            <a:r>
              <a:rPr lang="zh-CN" sz="1400">
                <a:solidFill>
                  <a:schemeClr val="bg1"/>
                </a:solidFill>
              </a:rPr>
              <a:t>加强高端储能人才的培养和引进</a:t>
            </a:r>
          </a:p>
        </p:txBody>
      </p:sp>
      <p:sp>
        <p:nvSpPr>
          <p:cNvPr id="18" name="文本框 17"/>
          <p:cNvSpPr txBox="1"/>
          <p:nvPr/>
        </p:nvSpPr>
        <p:spPr>
          <a:xfrm>
            <a:off x="6557010" y="3824605"/>
            <a:ext cx="4460875" cy="521970"/>
          </a:xfrm>
          <a:prstGeom prst="rect">
            <a:avLst/>
          </a:prstGeom>
          <a:solidFill>
            <a:schemeClr val="accent2"/>
          </a:solidFill>
        </p:spPr>
        <p:txBody>
          <a:bodyPr wrap="square" rtlCol="0">
            <a:spAutoFit/>
          </a:bodyPr>
          <a:lstStyle/>
          <a:p>
            <a:pPr algn="l"/>
            <a:r>
              <a:rPr lang="zh-CN" sz="1400">
                <a:solidFill>
                  <a:schemeClr val="bg1"/>
                </a:solidFill>
              </a:rPr>
              <a:t>面向产业关键核心技术，建设储能技术创新研究平台，加快储能技术的机理和材料创新研究。</a:t>
            </a:r>
            <a:endParaRPr lang="zh-CN" altLang="en-US" sz="1400">
              <a:solidFill>
                <a:schemeClr val="bg1"/>
              </a:solidFill>
            </a:endParaRPr>
          </a:p>
        </p:txBody>
      </p:sp>
      <p:sp>
        <p:nvSpPr>
          <p:cNvPr id="19" name="文本框 18"/>
          <p:cNvSpPr txBox="1"/>
          <p:nvPr/>
        </p:nvSpPr>
        <p:spPr>
          <a:xfrm>
            <a:off x="6557010" y="4408170"/>
            <a:ext cx="4460875" cy="521970"/>
          </a:xfrm>
          <a:prstGeom prst="rect">
            <a:avLst/>
          </a:prstGeom>
          <a:solidFill>
            <a:schemeClr val="accent2"/>
          </a:solidFill>
        </p:spPr>
        <p:txBody>
          <a:bodyPr wrap="square" rtlCol="0">
            <a:spAutoFit/>
          </a:bodyPr>
          <a:lstStyle/>
          <a:p>
            <a:pPr algn="l"/>
            <a:r>
              <a:rPr lang="zh-CN" sz="1400">
                <a:solidFill>
                  <a:schemeClr val="bg1"/>
                </a:solidFill>
              </a:rPr>
              <a:t>面向产业应用发展，建设储能技术应用研究平台，推动储能系统核心关键技术研究应用。</a:t>
            </a:r>
          </a:p>
        </p:txBody>
      </p:sp>
      <p:sp>
        <p:nvSpPr>
          <p:cNvPr id="20" name="文本框 19"/>
          <p:cNvSpPr txBox="1"/>
          <p:nvPr/>
        </p:nvSpPr>
        <p:spPr>
          <a:xfrm>
            <a:off x="6557010" y="5186045"/>
            <a:ext cx="4460875" cy="306705"/>
          </a:xfrm>
          <a:prstGeom prst="rect">
            <a:avLst/>
          </a:prstGeom>
          <a:solidFill>
            <a:schemeClr val="accent2"/>
          </a:solidFill>
        </p:spPr>
        <p:txBody>
          <a:bodyPr wrap="square" rtlCol="0">
            <a:spAutoFit/>
          </a:bodyPr>
          <a:lstStyle/>
          <a:p>
            <a:pPr algn="l"/>
            <a:r>
              <a:rPr lang="zh-CN" sz="1400">
                <a:solidFill>
                  <a:schemeClr val="bg1"/>
                </a:solidFill>
              </a:rPr>
              <a:t>建设储能技术产教融合校外实践基地</a:t>
            </a:r>
          </a:p>
        </p:txBody>
      </p:sp>
      <p:sp>
        <p:nvSpPr>
          <p:cNvPr id="21" name="文本框 20"/>
          <p:cNvSpPr txBox="1"/>
          <p:nvPr/>
        </p:nvSpPr>
        <p:spPr>
          <a:xfrm>
            <a:off x="6557010" y="5542915"/>
            <a:ext cx="4460875" cy="306705"/>
          </a:xfrm>
          <a:prstGeom prst="rect">
            <a:avLst/>
          </a:prstGeom>
          <a:solidFill>
            <a:schemeClr val="accent2"/>
          </a:solidFill>
        </p:spPr>
        <p:txBody>
          <a:bodyPr wrap="square" rtlCol="0">
            <a:spAutoFit/>
          </a:bodyPr>
          <a:lstStyle/>
          <a:p>
            <a:pPr algn="l"/>
            <a:r>
              <a:rPr lang="zh-CN" sz="1400">
                <a:solidFill>
                  <a:schemeClr val="bg1"/>
                </a:solidFill>
              </a:rPr>
              <a:t>推动校企共建</a:t>
            </a:r>
            <a:r>
              <a:rPr lang="en-US" altLang="zh-CN" sz="1400">
                <a:solidFill>
                  <a:schemeClr val="bg1"/>
                </a:solidFill>
              </a:rPr>
              <a:t>”</a:t>
            </a:r>
            <a:r>
              <a:rPr lang="zh-CN" altLang="en-US" sz="1400">
                <a:solidFill>
                  <a:schemeClr val="bg1"/>
                </a:solidFill>
              </a:rPr>
              <a:t>双师型</a:t>
            </a:r>
            <a:r>
              <a:rPr lang="en-US" altLang="zh-CN" sz="1400">
                <a:solidFill>
                  <a:schemeClr val="bg1"/>
                </a:solidFill>
              </a:rPr>
              <a:t>”</a:t>
            </a:r>
            <a:r>
              <a:rPr lang="zh-CN" altLang="en-US" sz="1400">
                <a:solidFill>
                  <a:schemeClr val="bg1"/>
                </a:solidFill>
              </a:rPr>
              <a:t>教学团队</a:t>
            </a:r>
          </a:p>
        </p:txBody>
      </p:sp>
      <p:sp>
        <p:nvSpPr>
          <p:cNvPr id="22" name="文本框 21"/>
          <p:cNvSpPr txBox="1"/>
          <p:nvPr/>
        </p:nvSpPr>
        <p:spPr>
          <a:xfrm>
            <a:off x="6557010" y="5913120"/>
            <a:ext cx="4460875" cy="306705"/>
          </a:xfrm>
          <a:prstGeom prst="rect">
            <a:avLst/>
          </a:prstGeom>
          <a:solidFill>
            <a:schemeClr val="accent2"/>
          </a:solidFill>
        </p:spPr>
        <p:txBody>
          <a:bodyPr wrap="square" rtlCol="0">
            <a:spAutoFit/>
          </a:bodyPr>
          <a:lstStyle/>
          <a:p>
            <a:pPr algn="l"/>
            <a:r>
              <a:rPr lang="zh-CN" altLang="en-US" sz="1400">
                <a:solidFill>
                  <a:schemeClr val="bg1"/>
                </a:solidFill>
              </a:rPr>
              <a:t>支持建设产教融合联合体</a:t>
            </a:r>
          </a:p>
        </p:txBody>
      </p:sp>
      <p:cxnSp>
        <p:nvCxnSpPr>
          <p:cNvPr id="23" name="直接连接符 22"/>
          <p:cNvCxnSpPr>
            <a:stCxn id="4" idx="3"/>
            <a:endCxn id="5" idx="1"/>
          </p:cNvCxnSpPr>
          <p:nvPr/>
        </p:nvCxnSpPr>
        <p:spPr>
          <a:xfrm flipV="1">
            <a:off x="2593340" y="2277110"/>
            <a:ext cx="1195705" cy="1573530"/>
          </a:xfrm>
          <a:prstGeom prst="line">
            <a:avLst/>
          </a:prstGeom>
          <a:ln>
            <a:solidFill>
              <a:srgbClr val="365B7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4" idx="3"/>
            <a:endCxn id="7" idx="1"/>
          </p:cNvCxnSpPr>
          <p:nvPr/>
        </p:nvCxnSpPr>
        <p:spPr>
          <a:xfrm flipV="1">
            <a:off x="2593340" y="3296285"/>
            <a:ext cx="1195705" cy="554355"/>
          </a:xfrm>
          <a:prstGeom prst="line">
            <a:avLst/>
          </a:prstGeom>
          <a:ln>
            <a:solidFill>
              <a:srgbClr val="365B7C"/>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3" idx="1"/>
          </p:cNvCxnSpPr>
          <p:nvPr/>
        </p:nvCxnSpPr>
        <p:spPr>
          <a:xfrm>
            <a:off x="2588895" y="3845560"/>
            <a:ext cx="1200150" cy="527050"/>
          </a:xfrm>
          <a:prstGeom prst="line">
            <a:avLst/>
          </a:prstGeom>
          <a:ln>
            <a:solidFill>
              <a:srgbClr val="365B7C"/>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4" idx="3"/>
            <a:endCxn id="9" idx="1"/>
          </p:cNvCxnSpPr>
          <p:nvPr/>
        </p:nvCxnSpPr>
        <p:spPr>
          <a:xfrm>
            <a:off x="2593340" y="3850640"/>
            <a:ext cx="1195705" cy="1849755"/>
          </a:xfrm>
          <a:prstGeom prst="line">
            <a:avLst/>
          </a:prstGeom>
          <a:ln>
            <a:solidFill>
              <a:srgbClr val="365B7C"/>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5" idx="3"/>
            <a:endCxn id="10" idx="1"/>
          </p:cNvCxnSpPr>
          <p:nvPr/>
        </p:nvCxnSpPr>
        <p:spPr>
          <a:xfrm flipV="1">
            <a:off x="5596255" y="1922145"/>
            <a:ext cx="960755" cy="354965"/>
          </a:xfrm>
          <a:prstGeom prst="line">
            <a:avLst/>
          </a:prstGeom>
          <a:ln>
            <a:solidFill>
              <a:srgbClr val="365B7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596255" y="2277110"/>
            <a:ext cx="960755" cy="0"/>
          </a:xfrm>
          <a:prstGeom prst="line">
            <a:avLst/>
          </a:prstGeom>
          <a:ln>
            <a:solidFill>
              <a:srgbClr val="365B7C"/>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12" idx="1"/>
          </p:cNvCxnSpPr>
          <p:nvPr/>
        </p:nvCxnSpPr>
        <p:spPr>
          <a:xfrm>
            <a:off x="5601335" y="2273935"/>
            <a:ext cx="955675" cy="358140"/>
          </a:xfrm>
          <a:prstGeom prst="line">
            <a:avLst/>
          </a:prstGeom>
          <a:ln>
            <a:solidFill>
              <a:srgbClr val="365B7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 idx="3"/>
            <a:endCxn id="16" idx="1"/>
          </p:cNvCxnSpPr>
          <p:nvPr/>
        </p:nvCxnSpPr>
        <p:spPr>
          <a:xfrm flipV="1">
            <a:off x="5596255" y="3119755"/>
            <a:ext cx="960755" cy="176530"/>
          </a:xfrm>
          <a:prstGeom prst="line">
            <a:avLst/>
          </a:prstGeom>
          <a:ln>
            <a:solidFill>
              <a:srgbClr val="365B7C"/>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7" idx="3"/>
            <a:endCxn id="17" idx="1"/>
          </p:cNvCxnSpPr>
          <p:nvPr/>
        </p:nvCxnSpPr>
        <p:spPr>
          <a:xfrm>
            <a:off x="5596255" y="3296285"/>
            <a:ext cx="960755" cy="178435"/>
          </a:xfrm>
          <a:prstGeom prst="line">
            <a:avLst/>
          </a:prstGeom>
          <a:ln>
            <a:solidFill>
              <a:srgbClr val="365B7C"/>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3" idx="3"/>
            <a:endCxn id="18" idx="1"/>
          </p:cNvCxnSpPr>
          <p:nvPr/>
        </p:nvCxnSpPr>
        <p:spPr>
          <a:xfrm flipV="1">
            <a:off x="5596255" y="4085590"/>
            <a:ext cx="960755" cy="287020"/>
          </a:xfrm>
          <a:prstGeom prst="line">
            <a:avLst/>
          </a:prstGeom>
          <a:ln>
            <a:solidFill>
              <a:srgbClr val="365B7C"/>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3" idx="3"/>
            <a:endCxn id="19" idx="1"/>
          </p:cNvCxnSpPr>
          <p:nvPr/>
        </p:nvCxnSpPr>
        <p:spPr>
          <a:xfrm>
            <a:off x="5596255" y="4372610"/>
            <a:ext cx="960755" cy="296545"/>
          </a:xfrm>
          <a:prstGeom prst="line">
            <a:avLst/>
          </a:prstGeom>
          <a:ln>
            <a:solidFill>
              <a:srgbClr val="365B7C"/>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9" idx="3"/>
            <a:endCxn id="20" idx="1"/>
          </p:cNvCxnSpPr>
          <p:nvPr/>
        </p:nvCxnSpPr>
        <p:spPr>
          <a:xfrm flipV="1">
            <a:off x="5596255" y="5339715"/>
            <a:ext cx="960755" cy="360680"/>
          </a:xfrm>
          <a:prstGeom prst="line">
            <a:avLst/>
          </a:prstGeom>
          <a:ln>
            <a:solidFill>
              <a:srgbClr val="365B7C"/>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9" idx="3"/>
            <a:endCxn id="21" idx="1"/>
          </p:cNvCxnSpPr>
          <p:nvPr/>
        </p:nvCxnSpPr>
        <p:spPr>
          <a:xfrm flipV="1">
            <a:off x="5596255" y="5696585"/>
            <a:ext cx="960755" cy="3810"/>
          </a:xfrm>
          <a:prstGeom prst="line">
            <a:avLst/>
          </a:prstGeom>
          <a:ln>
            <a:solidFill>
              <a:srgbClr val="365B7C"/>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endCxn id="22" idx="1"/>
          </p:cNvCxnSpPr>
          <p:nvPr/>
        </p:nvCxnSpPr>
        <p:spPr>
          <a:xfrm>
            <a:off x="5612765" y="5702935"/>
            <a:ext cx="944245" cy="363855"/>
          </a:xfrm>
          <a:prstGeom prst="line">
            <a:avLst/>
          </a:prstGeom>
          <a:ln>
            <a:solidFill>
              <a:srgbClr val="365B7C"/>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414020" y="14605"/>
            <a:ext cx="5972810" cy="368300"/>
          </a:xfrm>
          <a:prstGeom prst="rect">
            <a:avLst/>
          </a:prstGeom>
          <a:noFill/>
        </p:spPr>
        <p:txBody>
          <a:bodyPr wrap="square" rtlCol="0">
            <a:spAutoFit/>
          </a:bodyPr>
          <a:lstStyle/>
          <a:p>
            <a:r>
              <a:rPr lang="zh-CN" altLang="en-US" b="1">
                <a:solidFill>
                  <a:schemeClr val="tx1">
                    <a:lumMod val="75000"/>
                    <a:lumOff val="25000"/>
                  </a:schemeClr>
                </a:solidFill>
                <a:latin typeface="+mn-ea"/>
                <a:cs typeface="+mn-ea"/>
                <a:sym typeface="+mn-ea"/>
              </a:rPr>
              <a:t>四、储能行业政策</a:t>
            </a:r>
            <a:endParaRPr lang="zh-CN" b="1">
              <a:solidFill>
                <a:schemeClr val="tx1">
                  <a:lumMod val="75000"/>
                  <a:lumOff val="25000"/>
                </a:schemeClr>
              </a:solidFill>
              <a:latin typeface="+mn-ea"/>
              <a:cs typeface="+mn-ea"/>
              <a:sym typeface="+mn-ea"/>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192000" cy="6858000"/>
          </a:xfrm>
          <a:prstGeom prst="rect">
            <a:avLst/>
          </a:prstGeom>
          <a:blipFill dpi="0" rotWithShape="1">
            <a:blip r:embed="rId3">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矩形 38"/>
          <p:cNvSpPr/>
          <p:nvPr/>
        </p:nvSpPr>
        <p:spPr>
          <a:xfrm>
            <a:off x="0" y="67294125"/>
            <a:ext cx="12192000" cy="6858000"/>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8" name="图片 7" descr="Logo英文(蓝色)"/>
          <p:cNvPicPr>
            <a:picLocks noChangeAspect="1"/>
          </p:cNvPicPr>
          <p:nvPr/>
        </p:nvPicPr>
        <p:blipFill>
          <a:blip r:embed="rId4"/>
          <a:stretch>
            <a:fillRect/>
          </a:stretch>
        </p:blipFill>
        <p:spPr>
          <a:xfrm>
            <a:off x="10679430" y="384810"/>
            <a:ext cx="1069340" cy="163830"/>
          </a:xfrm>
          <a:prstGeom prst="rect">
            <a:avLst/>
          </a:prstGeom>
        </p:spPr>
      </p:pic>
      <p:sp>
        <p:nvSpPr>
          <p:cNvPr id="3" name="文本框 2"/>
          <p:cNvSpPr txBox="1"/>
          <p:nvPr/>
        </p:nvSpPr>
        <p:spPr>
          <a:xfrm>
            <a:off x="414020" y="14605"/>
            <a:ext cx="5972810" cy="368300"/>
          </a:xfrm>
          <a:prstGeom prst="rect">
            <a:avLst/>
          </a:prstGeom>
          <a:noFill/>
        </p:spPr>
        <p:txBody>
          <a:bodyPr wrap="square" rtlCol="0">
            <a:spAutoFit/>
          </a:bodyPr>
          <a:lstStyle/>
          <a:p>
            <a:r>
              <a:rPr lang="en-US" altLang="zh-CN" b="1">
                <a:solidFill>
                  <a:schemeClr val="tx1">
                    <a:lumMod val="75000"/>
                    <a:lumOff val="25000"/>
                  </a:schemeClr>
                </a:solidFill>
                <a:latin typeface="+mn-ea"/>
                <a:cs typeface="+mn-ea"/>
                <a:sym typeface="+mn-ea"/>
              </a:rPr>
              <a:t>BMS</a:t>
            </a:r>
            <a:r>
              <a:rPr lang="zh-CN" altLang="en-US" b="1">
                <a:solidFill>
                  <a:schemeClr val="tx1">
                    <a:lumMod val="75000"/>
                    <a:lumOff val="25000"/>
                  </a:schemeClr>
                </a:solidFill>
                <a:latin typeface="+mn-ea"/>
                <a:cs typeface="+mn-ea"/>
                <a:sym typeface="+mn-ea"/>
              </a:rPr>
              <a:t>市场研究总结</a:t>
            </a:r>
          </a:p>
        </p:txBody>
      </p:sp>
      <p:cxnSp>
        <p:nvCxnSpPr>
          <p:cNvPr id="128" name="直接箭头连接符 14"/>
          <p:cNvCxnSpPr>
            <a:cxnSpLocks noChangeShapeType="1"/>
          </p:cNvCxnSpPr>
          <p:nvPr/>
        </p:nvCxnSpPr>
        <p:spPr bwMode="auto">
          <a:xfrm flipH="1">
            <a:off x="1932623" y="936625"/>
            <a:ext cx="8890" cy="5269865"/>
          </a:xfrm>
          <a:prstGeom prst="straightConnector1">
            <a:avLst/>
          </a:prstGeom>
          <a:noFill/>
          <a:ln w="38100">
            <a:solidFill>
              <a:schemeClr val="accent5"/>
            </a:solidFill>
            <a:bevel/>
            <a:tailEnd type="triangle" w="med" len="med"/>
          </a:ln>
          <a:extLst>
            <a:ext uri="{909E8E84-426E-40DD-AFC4-6F175D3DCCD1}">
              <a14:hiddenFill xmlns:a14="http://schemas.microsoft.com/office/drawing/2010/main">
                <a:noFill/>
              </a14:hiddenFill>
            </a:ext>
          </a:extLst>
        </p:spPr>
      </p:cxnSp>
      <p:grpSp>
        <p:nvGrpSpPr>
          <p:cNvPr id="2" name="组合 1"/>
          <p:cNvGrpSpPr/>
          <p:nvPr/>
        </p:nvGrpSpPr>
        <p:grpSpPr>
          <a:xfrm>
            <a:off x="1377315" y="1166495"/>
            <a:ext cx="1130935" cy="1080770"/>
            <a:chOff x="2246313" y="1941513"/>
            <a:chExt cx="1079500" cy="1081087"/>
          </a:xfrm>
        </p:grpSpPr>
        <p:sp>
          <p:nvSpPr>
            <p:cNvPr id="129" name="椭圆 2"/>
            <p:cNvSpPr>
              <a:spLocks noChangeAspect="1" noChangeArrowheads="1"/>
            </p:cNvSpPr>
            <p:nvPr/>
          </p:nvSpPr>
          <p:spPr bwMode="auto">
            <a:xfrm>
              <a:off x="2246313" y="1941513"/>
              <a:ext cx="1079500" cy="1081087"/>
            </a:xfrm>
            <a:prstGeom prst="ellipse">
              <a:avLst/>
            </a:prstGeom>
            <a:solidFill>
              <a:srgbClr val="FFC000"/>
            </a:solidFill>
            <a:ln>
              <a:noFill/>
            </a:ln>
          </p:spPr>
          <p:txBody>
            <a:bodyPr anchor="ctr"/>
            <a:lstStyle>
              <a:lvl1pPr>
                <a:lnSpc>
                  <a:spcPct val="90000"/>
                </a:lnSpc>
                <a:spcBef>
                  <a:spcPct val="30000"/>
                </a:spcBef>
                <a:buFont typeface="Arial" panose="020B0604020202020204" pitchFamily="34" charset="0"/>
                <a:buChar char="•"/>
                <a:defRPr sz="28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3pPr>
              <a:lvl4pPr marL="1600200" indent="-228600">
                <a:lnSpc>
                  <a:spcPct val="90000"/>
                </a:lnSpc>
                <a:spcBef>
                  <a:spcPct val="30000"/>
                </a:spcBef>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4pPr>
              <a:lvl5pPr marL="2057400" indent="-228600">
                <a:lnSpc>
                  <a:spcPct val="90000"/>
                </a:lnSpc>
                <a:spcBef>
                  <a:spcPct val="30000"/>
                </a:spcBef>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9pPr>
            </a:lstStyle>
            <a:p>
              <a:pPr algn="ctr" eaLnBrk="1" hangingPunct="1">
                <a:lnSpc>
                  <a:spcPct val="100000"/>
                </a:lnSpc>
                <a:spcBef>
                  <a:spcPct val="0"/>
                </a:spcBef>
                <a:buFont typeface="Arial" panose="020B0604020202020204" pitchFamily="34" charset="0"/>
                <a:buNone/>
              </a:pPr>
              <a:endParaRPr lang="zh-CN" altLang="zh-CN" sz="4000" b="1" dirty="0">
                <a:solidFill>
                  <a:srgbClr val="FFFFFF"/>
                </a:solidFill>
                <a:latin typeface="微软雅黑" panose="020B0503020204020204" charset="-122"/>
                <a:cs typeface="inpin heiti" charset="-122"/>
              </a:endParaRPr>
            </a:p>
          </p:txBody>
        </p:sp>
        <p:sp>
          <p:nvSpPr>
            <p:cNvPr id="132" name="TextBox 1"/>
            <p:cNvSpPr>
              <a:spLocks noChangeArrowheads="1"/>
            </p:cNvSpPr>
            <p:nvPr/>
          </p:nvSpPr>
          <p:spPr bwMode="auto">
            <a:xfrm>
              <a:off x="2389825" y="2087563"/>
              <a:ext cx="792480" cy="8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3pPr>
              <a:lvl4pPr marL="1600200" indent="-228600">
                <a:lnSpc>
                  <a:spcPct val="90000"/>
                </a:lnSpc>
                <a:spcBef>
                  <a:spcPct val="30000"/>
                </a:spcBef>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4pPr>
              <a:lvl5pPr marL="2057400" indent="-228600">
                <a:lnSpc>
                  <a:spcPct val="90000"/>
                </a:lnSpc>
                <a:spcBef>
                  <a:spcPct val="30000"/>
                </a:spcBef>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zh-CN" altLang="en-US" sz="2400" b="1" dirty="0">
                  <a:solidFill>
                    <a:schemeClr val="bg1"/>
                  </a:solidFill>
                  <a:latin typeface="微软雅黑" panose="020B0503020204020204" charset="-122"/>
                  <a:cs typeface="inpin heiti" charset="-122"/>
                </a:rPr>
                <a:t>市场</a:t>
              </a:r>
            </a:p>
            <a:p>
              <a:pPr algn="ctr" eaLnBrk="1" hangingPunct="1">
                <a:lnSpc>
                  <a:spcPct val="100000"/>
                </a:lnSpc>
                <a:spcBef>
                  <a:spcPct val="0"/>
                </a:spcBef>
                <a:buFont typeface="Arial" panose="020B0604020202020204" pitchFamily="34" charset="0"/>
                <a:buNone/>
              </a:pPr>
              <a:r>
                <a:rPr lang="zh-CN" altLang="en-US" sz="2400" b="1" dirty="0">
                  <a:solidFill>
                    <a:schemeClr val="bg1"/>
                  </a:solidFill>
                  <a:latin typeface="微软雅黑" panose="020B0503020204020204" charset="-122"/>
                  <a:cs typeface="inpin heiti" charset="-122"/>
                </a:rPr>
                <a:t>前景</a:t>
              </a:r>
            </a:p>
          </p:txBody>
        </p:sp>
      </p:grpSp>
      <p:grpSp>
        <p:nvGrpSpPr>
          <p:cNvPr id="4" name="组合 3"/>
          <p:cNvGrpSpPr/>
          <p:nvPr/>
        </p:nvGrpSpPr>
        <p:grpSpPr>
          <a:xfrm>
            <a:off x="1377315" y="3107055"/>
            <a:ext cx="1130935" cy="1081405"/>
            <a:chOff x="2246313" y="3260725"/>
            <a:chExt cx="1079500" cy="1081088"/>
          </a:xfrm>
        </p:grpSpPr>
        <p:sp>
          <p:nvSpPr>
            <p:cNvPr id="130" name="椭圆 3"/>
            <p:cNvSpPr>
              <a:spLocks noChangeAspect="1" noChangeArrowheads="1"/>
            </p:cNvSpPr>
            <p:nvPr/>
          </p:nvSpPr>
          <p:spPr bwMode="auto">
            <a:xfrm>
              <a:off x="2246313" y="3260725"/>
              <a:ext cx="1079500" cy="1081088"/>
            </a:xfrm>
            <a:prstGeom prst="ellipse">
              <a:avLst/>
            </a:prstGeom>
            <a:solidFill>
              <a:srgbClr val="92D050"/>
            </a:solidFill>
            <a:ln>
              <a:noFill/>
            </a:ln>
          </p:spPr>
          <p:txBody>
            <a:bodyPr anchor="ctr"/>
            <a:lstStyle>
              <a:lvl1pPr>
                <a:lnSpc>
                  <a:spcPct val="90000"/>
                </a:lnSpc>
                <a:spcBef>
                  <a:spcPct val="30000"/>
                </a:spcBef>
                <a:buFont typeface="Arial" panose="020B0604020202020204" pitchFamily="34" charset="0"/>
                <a:buChar char="•"/>
                <a:defRPr sz="28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3pPr>
              <a:lvl4pPr marL="1600200" indent="-228600">
                <a:lnSpc>
                  <a:spcPct val="90000"/>
                </a:lnSpc>
                <a:spcBef>
                  <a:spcPct val="30000"/>
                </a:spcBef>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4pPr>
              <a:lvl5pPr marL="2057400" indent="-228600">
                <a:lnSpc>
                  <a:spcPct val="90000"/>
                </a:lnSpc>
                <a:spcBef>
                  <a:spcPct val="30000"/>
                </a:spcBef>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9pPr>
            </a:lstStyle>
            <a:p>
              <a:pPr algn="ctr" eaLnBrk="1" hangingPunct="1">
                <a:lnSpc>
                  <a:spcPct val="100000"/>
                </a:lnSpc>
                <a:spcBef>
                  <a:spcPct val="0"/>
                </a:spcBef>
                <a:buFont typeface="Arial" panose="020B0604020202020204" pitchFamily="34" charset="0"/>
                <a:buNone/>
              </a:pPr>
              <a:endParaRPr lang="zh-CN" altLang="zh-CN" sz="4000" b="1" dirty="0">
                <a:solidFill>
                  <a:srgbClr val="FFFFFF"/>
                </a:solidFill>
                <a:latin typeface="微软雅黑" panose="020B0503020204020204" charset="-122"/>
                <a:cs typeface="inpin heiti" charset="-122"/>
              </a:endParaRPr>
            </a:p>
          </p:txBody>
        </p:sp>
        <p:sp>
          <p:nvSpPr>
            <p:cNvPr id="133" name="TextBox 9"/>
            <p:cNvSpPr>
              <a:spLocks noChangeArrowheads="1"/>
            </p:cNvSpPr>
            <p:nvPr/>
          </p:nvSpPr>
          <p:spPr bwMode="auto">
            <a:xfrm>
              <a:off x="2389823" y="3387725"/>
              <a:ext cx="792480" cy="82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3pPr>
              <a:lvl4pPr marL="1600200" indent="-228600">
                <a:lnSpc>
                  <a:spcPct val="90000"/>
                </a:lnSpc>
                <a:spcBef>
                  <a:spcPct val="30000"/>
                </a:spcBef>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4pPr>
              <a:lvl5pPr marL="2057400" indent="-228600">
                <a:lnSpc>
                  <a:spcPct val="90000"/>
                </a:lnSpc>
                <a:spcBef>
                  <a:spcPct val="30000"/>
                </a:spcBef>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zh-CN" altLang="en-US" sz="2400" b="1" dirty="0">
                  <a:solidFill>
                    <a:schemeClr val="bg1"/>
                  </a:solidFill>
                  <a:latin typeface="微软雅黑" panose="020B0503020204020204" charset="-122"/>
                  <a:cs typeface="inpin heiti" charset="-122"/>
                </a:rPr>
                <a:t>竞争</a:t>
              </a:r>
            </a:p>
            <a:p>
              <a:pPr algn="ctr" eaLnBrk="1" hangingPunct="1">
                <a:lnSpc>
                  <a:spcPct val="100000"/>
                </a:lnSpc>
                <a:spcBef>
                  <a:spcPct val="0"/>
                </a:spcBef>
                <a:buFont typeface="Arial" panose="020B0604020202020204" pitchFamily="34" charset="0"/>
                <a:buNone/>
              </a:pPr>
              <a:r>
                <a:rPr lang="zh-CN" altLang="en-US" sz="2400" b="1" dirty="0">
                  <a:solidFill>
                    <a:schemeClr val="bg1"/>
                  </a:solidFill>
                  <a:latin typeface="微软雅黑" panose="020B0503020204020204" charset="-122"/>
                  <a:cs typeface="inpin heiti" charset="-122"/>
                </a:rPr>
                <a:t>趋势</a:t>
              </a:r>
            </a:p>
          </p:txBody>
        </p:sp>
      </p:grpSp>
      <p:grpSp>
        <p:nvGrpSpPr>
          <p:cNvPr id="5" name="组合 4"/>
          <p:cNvGrpSpPr/>
          <p:nvPr/>
        </p:nvGrpSpPr>
        <p:grpSpPr>
          <a:xfrm>
            <a:off x="1377315" y="4749800"/>
            <a:ext cx="1130935" cy="1079500"/>
            <a:chOff x="2246313" y="4581525"/>
            <a:chExt cx="1079500" cy="1079500"/>
          </a:xfrm>
        </p:grpSpPr>
        <p:sp>
          <p:nvSpPr>
            <p:cNvPr id="131" name="椭圆 4"/>
            <p:cNvSpPr>
              <a:spLocks noChangeAspect="1" noChangeArrowheads="1"/>
            </p:cNvSpPr>
            <p:nvPr/>
          </p:nvSpPr>
          <p:spPr bwMode="auto">
            <a:xfrm>
              <a:off x="2246313" y="4581525"/>
              <a:ext cx="1079500" cy="1079500"/>
            </a:xfrm>
            <a:prstGeom prst="ellipse">
              <a:avLst/>
            </a:prstGeom>
            <a:solidFill>
              <a:srgbClr val="00B0F0"/>
            </a:solidFill>
            <a:ln>
              <a:noFill/>
            </a:ln>
          </p:spPr>
          <p:txBody>
            <a:bodyPr anchor="ctr"/>
            <a:lstStyle>
              <a:lvl1pPr>
                <a:lnSpc>
                  <a:spcPct val="90000"/>
                </a:lnSpc>
                <a:spcBef>
                  <a:spcPct val="30000"/>
                </a:spcBef>
                <a:buFont typeface="Arial" panose="020B0604020202020204" pitchFamily="34" charset="0"/>
                <a:buChar char="•"/>
                <a:defRPr sz="28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3pPr>
              <a:lvl4pPr marL="1600200" indent="-228600">
                <a:lnSpc>
                  <a:spcPct val="90000"/>
                </a:lnSpc>
                <a:spcBef>
                  <a:spcPct val="30000"/>
                </a:spcBef>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4pPr>
              <a:lvl5pPr marL="2057400" indent="-228600">
                <a:lnSpc>
                  <a:spcPct val="90000"/>
                </a:lnSpc>
                <a:spcBef>
                  <a:spcPct val="30000"/>
                </a:spcBef>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9pPr>
            </a:lstStyle>
            <a:p>
              <a:pPr algn="ctr" eaLnBrk="1" hangingPunct="1">
                <a:lnSpc>
                  <a:spcPct val="100000"/>
                </a:lnSpc>
                <a:spcBef>
                  <a:spcPct val="0"/>
                </a:spcBef>
                <a:buFont typeface="Arial" panose="020B0604020202020204" pitchFamily="34" charset="0"/>
                <a:buNone/>
              </a:pPr>
              <a:endParaRPr lang="zh-CN" altLang="zh-CN" sz="4000" b="1" dirty="0">
                <a:solidFill>
                  <a:srgbClr val="FFFFFF"/>
                </a:solidFill>
                <a:latin typeface="微软雅黑" panose="020B0503020204020204" charset="-122"/>
                <a:cs typeface="inpin heiti" charset="-122"/>
              </a:endParaRPr>
            </a:p>
          </p:txBody>
        </p:sp>
        <p:sp>
          <p:nvSpPr>
            <p:cNvPr id="134" name="TextBox 10"/>
            <p:cNvSpPr>
              <a:spLocks noChangeArrowheads="1"/>
            </p:cNvSpPr>
            <p:nvPr/>
          </p:nvSpPr>
          <p:spPr bwMode="auto">
            <a:xfrm>
              <a:off x="2389823" y="4699000"/>
              <a:ext cx="79248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3pPr>
              <a:lvl4pPr marL="1600200" indent="-228600">
                <a:lnSpc>
                  <a:spcPct val="90000"/>
                </a:lnSpc>
                <a:spcBef>
                  <a:spcPct val="30000"/>
                </a:spcBef>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4pPr>
              <a:lvl5pPr marL="2057400" indent="-228600">
                <a:lnSpc>
                  <a:spcPct val="90000"/>
                </a:lnSpc>
                <a:spcBef>
                  <a:spcPct val="30000"/>
                </a:spcBef>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zh-CN" altLang="en-US" sz="2400" b="1" dirty="0">
                  <a:solidFill>
                    <a:schemeClr val="bg1"/>
                  </a:solidFill>
                  <a:latin typeface="微软雅黑" panose="020B0503020204020204" charset="-122"/>
                  <a:cs typeface="inpin heiti" charset="-122"/>
                </a:rPr>
                <a:t>需求</a:t>
              </a:r>
            </a:p>
            <a:p>
              <a:pPr algn="ctr" eaLnBrk="1" hangingPunct="1">
                <a:lnSpc>
                  <a:spcPct val="100000"/>
                </a:lnSpc>
                <a:spcBef>
                  <a:spcPct val="0"/>
                </a:spcBef>
                <a:buFont typeface="Arial" panose="020B0604020202020204" pitchFamily="34" charset="0"/>
                <a:buNone/>
              </a:pPr>
              <a:r>
                <a:rPr lang="zh-CN" altLang="en-US" sz="2400" b="1" dirty="0">
                  <a:solidFill>
                    <a:schemeClr val="bg1"/>
                  </a:solidFill>
                  <a:latin typeface="微软雅黑" panose="020B0503020204020204" charset="-122"/>
                  <a:cs typeface="inpin heiti" charset="-122"/>
                </a:rPr>
                <a:t>特征</a:t>
              </a:r>
            </a:p>
          </p:txBody>
        </p:sp>
      </p:grpSp>
      <p:sp>
        <p:nvSpPr>
          <p:cNvPr id="135" name="矩形 11"/>
          <p:cNvSpPr>
            <a:spLocks noChangeArrowheads="1"/>
          </p:cNvSpPr>
          <p:nvPr/>
        </p:nvSpPr>
        <p:spPr bwMode="auto">
          <a:xfrm>
            <a:off x="2931795" y="1134745"/>
            <a:ext cx="8009255" cy="149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3pPr>
            <a:lvl4pPr marL="1600200" indent="-228600">
              <a:lnSpc>
                <a:spcPct val="90000"/>
              </a:lnSpc>
              <a:spcBef>
                <a:spcPct val="30000"/>
              </a:spcBef>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4pPr>
            <a:lvl5pPr marL="2057400" indent="-228600">
              <a:lnSpc>
                <a:spcPct val="90000"/>
              </a:lnSpc>
              <a:spcBef>
                <a:spcPct val="30000"/>
              </a:spcBef>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9pPr>
          </a:lstStyle>
          <a:p>
            <a:pPr eaLnBrk="1" hangingPunct="1">
              <a:lnSpc>
                <a:spcPct val="100000"/>
              </a:lnSpc>
              <a:spcBef>
                <a:spcPct val="0"/>
              </a:spcBef>
              <a:buFont typeface="Arial" panose="020B0604020202020204" pitchFamily="34" charset="0"/>
              <a:buNone/>
            </a:pPr>
            <a:r>
              <a:rPr lang="en-US" altLang="zh-CN" sz="2400" dirty="0">
                <a:solidFill>
                  <a:schemeClr val="tx1">
                    <a:lumMod val="75000"/>
                    <a:lumOff val="25000"/>
                  </a:schemeClr>
                </a:solidFill>
                <a:latin typeface="微软雅黑" panose="020B0503020204020204" charset="-122"/>
                <a:cs typeface="inpin heiti" charset="-122"/>
              </a:rPr>
              <a:t>BMS</a:t>
            </a:r>
            <a:r>
              <a:rPr lang="zh-CN" altLang="en-US" sz="2400" dirty="0">
                <a:solidFill>
                  <a:schemeClr val="tx1">
                    <a:lumMod val="75000"/>
                    <a:lumOff val="25000"/>
                  </a:schemeClr>
                </a:solidFill>
                <a:latin typeface="微软雅黑" panose="020B0503020204020204" charset="-122"/>
                <a:cs typeface="inpin heiti" charset="-122"/>
              </a:rPr>
              <a:t>具有广阔的市场前景</a:t>
            </a:r>
            <a:endParaRPr lang="en-US" altLang="zh-CN" sz="2400" dirty="0">
              <a:solidFill>
                <a:schemeClr val="tx1">
                  <a:lumMod val="75000"/>
                  <a:lumOff val="25000"/>
                </a:schemeClr>
              </a:solidFill>
              <a:latin typeface="微软雅黑" panose="020B0503020204020204" charset="-122"/>
              <a:cs typeface="inpin heiti" charset="-122"/>
            </a:endParaRPr>
          </a:p>
          <a:p>
            <a:pPr>
              <a:lnSpc>
                <a:spcPct val="130000"/>
              </a:lnSpc>
              <a:buNone/>
            </a:pPr>
            <a:r>
              <a:rPr lang="en-US" altLang="zh-CN" sz="1600" dirty="0">
                <a:solidFill>
                  <a:schemeClr val="tx1">
                    <a:lumMod val="75000"/>
                    <a:lumOff val="25000"/>
                  </a:schemeClr>
                </a:solidFill>
                <a:latin typeface="微软雅黑" panose="020B0503020204020204" charset="-122"/>
                <a:cs typeface="inpin heiti" charset="-122"/>
              </a:rPr>
              <a:t>2022</a:t>
            </a:r>
            <a:r>
              <a:rPr lang="zh-CN" altLang="en-US" sz="1600" dirty="0">
                <a:solidFill>
                  <a:schemeClr val="tx1">
                    <a:lumMod val="75000"/>
                    <a:lumOff val="25000"/>
                  </a:schemeClr>
                </a:solidFill>
                <a:latin typeface="微软雅黑" panose="020B0503020204020204" charset="-122"/>
                <a:cs typeface="inpin heiti" charset="-122"/>
              </a:rPr>
              <a:t>年</a:t>
            </a:r>
            <a:r>
              <a:rPr lang="en-US" altLang="zh-CN" sz="1600" dirty="0">
                <a:solidFill>
                  <a:schemeClr val="tx1">
                    <a:lumMod val="75000"/>
                    <a:lumOff val="25000"/>
                  </a:schemeClr>
                </a:solidFill>
                <a:latin typeface="微软雅黑" panose="020B0503020204020204" charset="-122"/>
                <a:cs typeface="inpin heiti" charset="-122"/>
              </a:rPr>
              <a:t>BMS</a:t>
            </a:r>
            <a:r>
              <a:rPr lang="zh-CN" altLang="en-US" sz="1600" dirty="0">
                <a:solidFill>
                  <a:schemeClr val="tx1">
                    <a:lumMod val="75000"/>
                    <a:lumOff val="25000"/>
                  </a:schemeClr>
                </a:solidFill>
                <a:latin typeface="微软雅黑" panose="020B0503020204020204" charset="-122"/>
                <a:cs typeface="inpin heiti" charset="-122"/>
              </a:rPr>
              <a:t>市场规模预计达</a:t>
            </a:r>
            <a:r>
              <a:rPr lang="en-US" altLang="zh-CN" sz="1600" dirty="0">
                <a:solidFill>
                  <a:schemeClr val="tx1">
                    <a:lumMod val="75000"/>
                    <a:lumOff val="25000"/>
                  </a:schemeClr>
                </a:solidFill>
                <a:latin typeface="微软雅黑" panose="020B0503020204020204" charset="-122"/>
                <a:cs typeface="inpin heiti" charset="-122"/>
              </a:rPr>
              <a:t>125</a:t>
            </a:r>
            <a:r>
              <a:rPr lang="zh-CN" altLang="en-US" sz="1600" dirty="0">
                <a:solidFill>
                  <a:schemeClr val="tx1">
                    <a:lumMod val="75000"/>
                    <a:lumOff val="25000"/>
                  </a:schemeClr>
                </a:solidFill>
                <a:latin typeface="微软雅黑" panose="020B0503020204020204" charset="-122"/>
                <a:cs typeface="inpin heiti" charset="-122"/>
              </a:rPr>
              <a:t>亿元以上，行业前景及国家和地方相继出台多项策鼓励行业发展，促使新能源行业向好方向发展，包括备用电源方式的转型和储能电池的价格逐年降低，使电池储能行业有很好的前景，必定带动</a:t>
            </a:r>
            <a:r>
              <a:rPr lang="en-US" altLang="zh-CN" sz="1600" dirty="0">
                <a:solidFill>
                  <a:schemeClr val="tx1">
                    <a:lumMod val="75000"/>
                    <a:lumOff val="25000"/>
                  </a:schemeClr>
                </a:solidFill>
                <a:latin typeface="微软雅黑" panose="020B0503020204020204" charset="-122"/>
                <a:cs typeface="inpin heiti" charset="-122"/>
              </a:rPr>
              <a:t>BMS</a:t>
            </a:r>
            <a:r>
              <a:rPr lang="zh-CN" altLang="en-US" sz="1600" dirty="0">
                <a:solidFill>
                  <a:schemeClr val="tx1">
                    <a:lumMod val="75000"/>
                    <a:lumOff val="25000"/>
                  </a:schemeClr>
                </a:solidFill>
                <a:latin typeface="微软雅黑" panose="020B0503020204020204" charset="-122"/>
                <a:cs typeface="inpin heiti" charset="-122"/>
              </a:rPr>
              <a:t>的发展。</a:t>
            </a:r>
          </a:p>
        </p:txBody>
      </p:sp>
      <p:sp>
        <p:nvSpPr>
          <p:cNvPr id="136" name="矩形 12"/>
          <p:cNvSpPr>
            <a:spLocks noChangeArrowheads="1"/>
          </p:cNvSpPr>
          <p:nvPr/>
        </p:nvSpPr>
        <p:spPr bwMode="auto">
          <a:xfrm>
            <a:off x="2931795" y="3059430"/>
            <a:ext cx="8009890" cy="117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3pPr>
            <a:lvl4pPr marL="1600200" indent="-228600">
              <a:lnSpc>
                <a:spcPct val="90000"/>
              </a:lnSpc>
              <a:spcBef>
                <a:spcPct val="30000"/>
              </a:spcBef>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4pPr>
            <a:lvl5pPr marL="2057400" indent="-228600">
              <a:lnSpc>
                <a:spcPct val="90000"/>
              </a:lnSpc>
              <a:spcBef>
                <a:spcPct val="30000"/>
              </a:spcBef>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9pPr>
          </a:lstStyle>
          <a:p>
            <a:pPr eaLnBrk="1" hangingPunct="1">
              <a:lnSpc>
                <a:spcPct val="100000"/>
              </a:lnSpc>
              <a:spcBef>
                <a:spcPct val="0"/>
              </a:spcBef>
              <a:buFont typeface="Arial" panose="020B0604020202020204" pitchFamily="34" charset="0"/>
              <a:buNone/>
            </a:pPr>
            <a:r>
              <a:rPr lang="zh-CN" altLang="en-US" sz="2400" dirty="0">
                <a:solidFill>
                  <a:schemeClr val="tx1">
                    <a:lumMod val="75000"/>
                    <a:lumOff val="25000"/>
                  </a:schemeClr>
                </a:solidFill>
                <a:latin typeface="微软雅黑" panose="020B0503020204020204" charset="-122"/>
                <a:cs typeface="inpin heiti" charset="-122"/>
              </a:rPr>
              <a:t>竞争较激烈，尚未形成技术和品牌优势</a:t>
            </a:r>
            <a:endParaRPr lang="en-US" altLang="zh-CN" sz="2400" dirty="0">
              <a:solidFill>
                <a:schemeClr val="tx1">
                  <a:lumMod val="75000"/>
                  <a:lumOff val="25000"/>
                </a:schemeClr>
              </a:solidFill>
              <a:latin typeface="微软雅黑" panose="020B0503020204020204" charset="-122"/>
              <a:cs typeface="inpin heiti" charset="-122"/>
            </a:endParaRPr>
          </a:p>
          <a:p>
            <a:pPr>
              <a:lnSpc>
                <a:spcPct val="130000"/>
              </a:lnSpc>
              <a:buNone/>
            </a:pPr>
            <a:r>
              <a:rPr lang="zh-CN" sz="1600" dirty="0">
                <a:solidFill>
                  <a:schemeClr val="tx1">
                    <a:lumMod val="75000"/>
                    <a:lumOff val="25000"/>
                  </a:schemeClr>
                </a:solidFill>
                <a:latin typeface="微软雅黑" panose="020B0503020204020204" charset="-122"/>
                <a:cs typeface="inpin heiti" charset="-122"/>
              </a:rPr>
              <a:t>目前我们进入行业较晚，</a:t>
            </a:r>
            <a:r>
              <a:rPr lang="en-US" altLang="zh-CN" sz="1600" dirty="0">
                <a:solidFill>
                  <a:schemeClr val="tx1">
                    <a:lumMod val="75000"/>
                    <a:lumOff val="25000"/>
                  </a:schemeClr>
                </a:solidFill>
                <a:latin typeface="微软雅黑" panose="020B0503020204020204" charset="-122"/>
                <a:cs typeface="inpin heiti" charset="-122"/>
              </a:rPr>
              <a:t>BMS</a:t>
            </a:r>
            <a:r>
              <a:rPr lang="zh-CN" altLang="en-US" sz="1600" dirty="0">
                <a:solidFill>
                  <a:schemeClr val="tx1">
                    <a:lumMod val="75000"/>
                    <a:lumOff val="25000"/>
                  </a:schemeClr>
                </a:solidFill>
                <a:latin typeface="微软雅黑" panose="020B0503020204020204" charset="-122"/>
                <a:cs typeface="inpin heiti" charset="-122"/>
              </a:rPr>
              <a:t>行业产品技术和市分布已趋于成熟，我们目前在市场中还没有技术和品牌上的优势，后期可以加强其它优势。</a:t>
            </a:r>
          </a:p>
        </p:txBody>
      </p:sp>
      <p:sp>
        <p:nvSpPr>
          <p:cNvPr id="137" name="矩形 13"/>
          <p:cNvSpPr>
            <a:spLocks noChangeArrowheads="1"/>
          </p:cNvSpPr>
          <p:nvPr/>
        </p:nvSpPr>
        <p:spPr bwMode="auto">
          <a:xfrm>
            <a:off x="2931795" y="4679950"/>
            <a:ext cx="8010525" cy="128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3pPr>
            <a:lvl4pPr marL="1600200" indent="-228600">
              <a:lnSpc>
                <a:spcPct val="90000"/>
              </a:lnSpc>
              <a:spcBef>
                <a:spcPct val="30000"/>
              </a:spcBef>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4pPr>
            <a:lvl5pPr marL="2057400" indent="-228600">
              <a:lnSpc>
                <a:spcPct val="90000"/>
              </a:lnSpc>
              <a:spcBef>
                <a:spcPct val="30000"/>
              </a:spcBef>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defRPr>
            </a:lvl9pPr>
          </a:lstStyle>
          <a:p>
            <a:pPr>
              <a:lnSpc>
                <a:spcPct val="130000"/>
              </a:lnSpc>
              <a:buNone/>
            </a:pPr>
            <a:r>
              <a:rPr lang="zh-CN" altLang="en-US" sz="2400" dirty="0">
                <a:solidFill>
                  <a:schemeClr val="tx1">
                    <a:lumMod val="75000"/>
                    <a:lumOff val="25000"/>
                  </a:schemeClr>
                </a:solidFill>
                <a:latin typeface="微软雅黑" panose="020B0503020204020204" charset="-122"/>
                <a:cs typeface="inpin heiti" charset="-122"/>
              </a:rPr>
              <a:t>电池厂家、电池储能成套厂家为主要客户</a:t>
            </a:r>
          </a:p>
          <a:p>
            <a:pPr>
              <a:lnSpc>
                <a:spcPct val="130000"/>
              </a:lnSpc>
              <a:buNone/>
            </a:pPr>
            <a:r>
              <a:rPr lang="zh-CN" sz="1600" dirty="0">
                <a:solidFill>
                  <a:schemeClr val="tx1">
                    <a:lumMod val="75000"/>
                    <a:lumOff val="25000"/>
                  </a:schemeClr>
                </a:solidFill>
                <a:latin typeface="微软雅黑" panose="020B0503020204020204" charset="-122"/>
                <a:cs typeface="inpin heiti" charset="-122"/>
              </a:rPr>
              <a:t>目前针对我们</a:t>
            </a:r>
            <a:r>
              <a:rPr lang="en-US" altLang="zh-CN" sz="1600" dirty="0">
                <a:solidFill>
                  <a:schemeClr val="tx1">
                    <a:lumMod val="75000"/>
                    <a:lumOff val="25000"/>
                  </a:schemeClr>
                </a:solidFill>
                <a:latin typeface="微软雅黑" panose="020B0503020204020204" charset="-122"/>
                <a:cs typeface="inpin heiti" charset="-122"/>
              </a:rPr>
              <a:t>BMS</a:t>
            </a:r>
            <a:r>
              <a:rPr lang="zh-CN" altLang="en-US" sz="1600" dirty="0">
                <a:solidFill>
                  <a:schemeClr val="tx1">
                    <a:lumMod val="75000"/>
                    <a:lumOff val="25000"/>
                  </a:schemeClr>
                </a:solidFill>
                <a:latin typeface="微软雅黑" panose="020B0503020204020204" charset="-122"/>
                <a:cs typeface="inpin heiti" charset="-122"/>
              </a:rPr>
              <a:t>系统产品的用户主要是电池厂家，电池储能系统集成商，后期加强产品可靠性和竞争力，可拓展到车用动力电池。</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up)">
                                      <p:cBhvr>
                                        <p:cTn id="7" dur="500"/>
                                        <p:tgtEl>
                                          <p:spTgt spid="1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5"/>
                                        </p:tgtEl>
                                        <p:attrNameLst>
                                          <p:attrName>style.visibility</p:attrName>
                                        </p:attrNameLst>
                                      </p:cBhvr>
                                      <p:to>
                                        <p:strVal val="visible"/>
                                      </p:to>
                                    </p:set>
                                    <p:animEffect transition="in" filter="wipe(left)">
                                      <p:cBhvr>
                                        <p:cTn id="29" dur="500"/>
                                        <p:tgtEl>
                                          <p:spTgt spid="13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6"/>
                                        </p:tgtEl>
                                        <p:attrNameLst>
                                          <p:attrName>style.visibility</p:attrName>
                                        </p:attrNameLst>
                                      </p:cBhvr>
                                      <p:to>
                                        <p:strVal val="visible"/>
                                      </p:to>
                                    </p:set>
                                    <p:animEffect transition="in" filter="wipe(left)">
                                      <p:cBhvr>
                                        <p:cTn id="33" dur="500"/>
                                        <p:tgtEl>
                                          <p:spTgt spid="136"/>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wipe(left)">
                                      <p:cBhvr>
                                        <p:cTn id="3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192000" cy="6858000"/>
          </a:xfrm>
          <a:prstGeom prst="rect">
            <a:avLst/>
          </a:prstGeom>
          <a:blipFill dpi="0" rotWithShape="1">
            <a:blip r:embed="rId3">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矩形 38"/>
          <p:cNvSpPr/>
          <p:nvPr/>
        </p:nvSpPr>
        <p:spPr>
          <a:xfrm>
            <a:off x="0" y="67294125"/>
            <a:ext cx="12192000" cy="6858000"/>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8" name="图片 7" descr="Logo英文(蓝色)"/>
          <p:cNvPicPr>
            <a:picLocks noChangeAspect="1"/>
          </p:cNvPicPr>
          <p:nvPr/>
        </p:nvPicPr>
        <p:blipFill>
          <a:blip r:embed="rId4"/>
          <a:stretch>
            <a:fillRect/>
          </a:stretch>
        </p:blipFill>
        <p:spPr>
          <a:xfrm>
            <a:off x="10679430" y="384810"/>
            <a:ext cx="1069340" cy="163830"/>
          </a:xfrm>
          <a:prstGeom prst="rect">
            <a:avLst/>
          </a:prstGeom>
        </p:spPr>
      </p:pic>
      <p:grpSp>
        <p:nvGrpSpPr>
          <p:cNvPr id="10" name="Group 1"/>
          <p:cNvGrpSpPr/>
          <p:nvPr/>
        </p:nvGrpSpPr>
        <p:grpSpPr>
          <a:xfrm>
            <a:off x="1768046" y="2454367"/>
            <a:ext cx="1458180" cy="1663040"/>
            <a:chOff x="1856520" y="2834333"/>
            <a:chExt cx="1458180" cy="1663040"/>
          </a:xfrm>
        </p:grpSpPr>
        <p:sp>
          <p:nvSpPr>
            <p:cNvPr id="30" name="Freeform: Shape 2"/>
            <p:cNvSpPr/>
            <p:nvPr/>
          </p:nvSpPr>
          <p:spPr bwMode="auto">
            <a:xfrm>
              <a:off x="1856520" y="2834333"/>
              <a:ext cx="1458180" cy="1663040"/>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rgbClr val="778495"/>
            </a:solidFill>
            <a:ln w="28575">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sp>
          <p:nvSpPr>
            <p:cNvPr id="31" name="Freeform: Shape 3"/>
            <p:cNvSpPr>
              <a:spLocks noChangeAspect="1"/>
            </p:cNvSpPr>
            <p:nvPr/>
          </p:nvSpPr>
          <p:spPr bwMode="auto">
            <a:xfrm>
              <a:off x="2330879" y="3400302"/>
              <a:ext cx="497910" cy="531102"/>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grpSp>
      <p:grpSp>
        <p:nvGrpSpPr>
          <p:cNvPr id="32" name="Group 4"/>
          <p:cNvGrpSpPr/>
          <p:nvPr/>
        </p:nvGrpSpPr>
        <p:grpSpPr>
          <a:xfrm>
            <a:off x="3226226" y="2858494"/>
            <a:ext cx="1296144" cy="854786"/>
            <a:chOff x="909706" y="699459"/>
            <a:chExt cx="1296144" cy="854786"/>
          </a:xfrm>
        </p:grpSpPr>
        <p:sp>
          <p:nvSpPr>
            <p:cNvPr id="33" name="TextBox 5"/>
            <p:cNvSpPr txBox="1"/>
            <p:nvPr/>
          </p:nvSpPr>
          <p:spPr>
            <a:xfrm>
              <a:off x="909706" y="1315012"/>
              <a:ext cx="1296144" cy="239233"/>
            </a:xfrm>
            <a:prstGeom prst="rect">
              <a:avLst/>
            </a:prstGeom>
            <a:noFill/>
          </p:spPr>
          <p:txBody>
            <a:bodyPr wrap="square" lIns="72000" tIns="0" rIns="72000" bIns="0" anchor="ctr" anchorCtr="1">
              <a:normAutofit/>
            </a:bodyPr>
            <a:lstStyle/>
            <a:p>
              <a:pPr algn="ctr" defTabSz="914400"/>
              <a:r>
                <a:rPr lang="en-US" altLang="zh-CN" sz="1400">
                  <a:solidFill>
                    <a:srgbClr val="778495"/>
                  </a:solidFill>
                  <a:latin typeface="Arial" panose="020B0604020202020204"/>
                  <a:ea typeface="微软雅黑" panose="020B0503020204020204" charset="-122"/>
                </a:rPr>
                <a:t>CONTENTS</a:t>
              </a:r>
            </a:p>
          </p:txBody>
        </p:sp>
        <p:sp>
          <p:nvSpPr>
            <p:cNvPr id="34" name="TextBox 6"/>
            <p:cNvSpPr txBox="1"/>
            <p:nvPr/>
          </p:nvSpPr>
          <p:spPr>
            <a:xfrm>
              <a:off x="909706" y="699459"/>
              <a:ext cx="1296144" cy="615553"/>
            </a:xfrm>
            <a:prstGeom prst="rect">
              <a:avLst/>
            </a:prstGeom>
            <a:noFill/>
          </p:spPr>
          <p:txBody>
            <a:bodyPr wrap="square" lIns="0" tIns="0" rIns="0" bIns="0" anchor="ctr" anchorCtr="1">
              <a:normAutofit/>
            </a:bodyPr>
            <a:lstStyle/>
            <a:p>
              <a:pPr algn="ctr" defTabSz="914400"/>
              <a:r>
                <a:rPr lang="zh-CN" altLang="en-US" sz="4000" b="1">
                  <a:solidFill>
                    <a:srgbClr val="778495"/>
                  </a:solidFill>
                  <a:latin typeface="Arial" panose="020B0604020202020204"/>
                  <a:ea typeface="微软雅黑" panose="020B0503020204020204" charset="-122"/>
                </a:rPr>
                <a:t>目录</a:t>
              </a:r>
            </a:p>
          </p:txBody>
        </p:sp>
      </p:grpSp>
      <p:cxnSp>
        <p:nvCxnSpPr>
          <p:cNvPr id="35" name="Straight Connector 8"/>
          <p:cNvCxnSpPr/>
          <p:nvPr/>
        </p:nvCxnSpPr>
        <p:spPr>
          <a:xfrm>
            <a:off x="5455285" y="429260"/>
            <a:ext cx="0" cy="5869940"/>
          </a:xfrm>
          <a:prstGeom prst="line">
            <a:avLst/>
          </a:prstGeom>
          <a:noFill/>
          <a:ln w="12700" cap="flat" cmpd="sng" algn="ctr">
            <a:solidFill>
              <a:srgbClr val="778495"/>
            </a:solidFill>
            <a:prstDash val="solid"/>
            <a:miter lim="800000"/>
          </a:ln>
          <a:effectLst/>
        </p:spPr>
      </p:cxnSp>
      <p:grpSp>
        <p:nvGrpSpPr>
          <p:cNvPr id="11" name="组合 10"/>
          <p:cNvGrpSpPr/>
          <p:nvPr/>
        </p:nvGrpSpPr>
        <p:grpSpPr>
          <a:xfrm>
            <a:off x="5110587" y="1595111"/>
            <a:ext cx="4577715" cy="769470"/>
            <a:chOff x="5110587" y="1100049"/>
            <a:chExt cx="4577715" cy="769470"/>
          </a:xfrm>
        </p:grpSpPr>
        <p:sp>
          <p:nvSpPr>
            <p:cNvPr id="37" name="Freeform: Shape 10"/>
            <p:cNvSpPr/>
            <p:nvPr/>
          </p:nvSpPr>
          <p:spPr bwMode="auto">
            <a:xfrm>
              <a:off x="5110587" y="1100049"/>
              <a:ext cx="674682" cy="769470"/>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rgbClr val="81B94F">
                <a:lumMod val="100000"/>
              </a:srgbClr>
            </a:solidFill>
            <a:ln w="28575">
              <a:noFill/>
            </a:ln>
          </p:spPr>
          <p:txBody>
            <a:bodyPr vert="horz" wrap="none" lIns="91440" tIns="45720" rIns="91440" bIns="45720" anchor="ctr" anchorCtr="1" compatLnSpc="1">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charset="-122"/>
                </a:rPr>
                <a:t>01</a:t>
              </a:r>
            </a:p>
          </p:txBody>
        </p:sp>
        <p:sp>
          <p:nvSpPr>
            <p:cNvPr id="12" name="TextBox 16"/>
            <p:cNvSpPr txBox="1"/>
            <p:nvPr/>
          </p:nvSpPr>
          <p:spPr>
            <a:xfrm>
              <a:off x="6122777" y="1273404"/>
              <a:ext cx="3565525" cy="447675"/>
            </a:xfrm>
            <a:prstGeom prst="rect">
              <a:avLst/>
            </a:prstGeom>
            <a:noFill/>
          </p:spPr>
          <p:txBody>
            <a:bodyPr wrap="none" lIns="0" tIns="0" rIns="0" bIns="0" anchor="b" anchorCtr="0">
              <a:no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81B94F">
                      <a:lumMod val="100000"/>
                    </a:srgbClr>
                  </a:solidFill>
                  <a:effectLst/>
                  <a:uLnTx/>
                  <a:uFillTx/>
                  <a:latin typeface="Arial" panose="020B0604020202020204"/>
                  <a:ea typeface="微软雅黑" panose="020B0503020204020204" charset="-122"/>
                </a:rPr>
                <a:t>BMS</a:t>
              </a:r>
              <a:r>
                <a:rPr kumimoji="0" lang="zh-CN" altLang="en-US" sz="2800" b="1" i="0" u="none" strike="noStrike" kern="0" cap="none" spc="0" normalizeH="0" baseline="0" noProof="0" dirty="0">
                  <a:ln>
                    <a:noFill/>
                  </a:ln>
                  <a:solidFill>
                    <a:srgbClr val="81B94F">
                      <a:lumMod val="100000"/>
                    </a:srgbClr>
                  </a:solidFill>
                  <a:effectLst/>
                  <a:uLnTx/>
                  <a:uFillTx/>
                  <a:latin typeface="Arial" panose="020B0604020202020204"/>
                  <a:ea typeface="微软雅黑" panose="020B0503020204020204" charset="-122"/>
                </a:rPr>
                <a:t>行业发展现状</a:t>
              </a:r>
            </a:p>
          </p:txBody>
        </p:sp>
      </p:grpSp>
      <p:grpSp>
        <p:nvGrpSpPr>
          <p:cNvPr id="13" name="组合 12"/>
          <p:cNvGrpSpPr/>
          <p:nvPr/>
        </p:nvGrpSpPr>
        <p:grpSpPr>
          <a:xfrm>
            <a:off x="5110587" y="2891255"/>
            <a:ext cx="4577715" cy="769470"/>
            <a:chOff x="5110587" y="2396193"/>
            <a:chExt cx="4577715" cy="769470"/>
          </a:xfrm>
        </p:grpSpPr>
        <p:sp>
          <p:nvSpPr>
            <p:cNvPr id="42" name="Freeform: Shape 11"/>
            <p:cNvSpPr/>
            <p:nvPr/>
          </p:nvSpPr>
          <p:spPr bwMode="auto">
            <a:xfrm>
              <a:off x="5110587" y="2396193"/>
              <a:ext cx="674682" cy="769470"/>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rgbClr val="E5583A"/>
            </a:solidFill>
            <a:ln w="28575">
              <a:noFill/>
            </a:ln>
          </p:spPr>
          <p:txBody>
            <a:bodyPr vert="horz" wrap="none" lIns="91440" tIns="45720" rIns="91440" bIns="45720" anchor="ctr" anchorCtr="1" compatLnSpc="1">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charset="-122"/>
                </a:rPr>
                <a:t>02</a:t>
              </a:r>
            </a:p>
          </p:txBody>
        </p:sp>
        <p:sp>
          <p:nvSpPr>
            <p:cNvPr id="44" name="TextBox 19"/>
            <p:cNvSpPr txBox="1"/>
            <p:nvPr/>
          </p:nvSpPr>
          <p:spPr>
            <a:xfrm>
              <a:off x="6122777" y="2537798"/>
              <a:ext cx="3565525" cy="471805"/>
            </a:xfrm>
            <a:prstGeom prst="rect">
              <a:avLst/>
            </a:prstGeom>
            <a:noFill/>
          </p:spPr>
          <p:txBody>
            <a:bodyPr wrap="none" lIns="0" tIns="0" rIns="0" bIns="0" anchor="b" anchorCtr="0">
              <a:noAutofit/>
            </a:bodyPr>
            <a:lstStyle/>
            <a:p>
              <a:pPr marL="0" marR="0" lvl="0" indent="0" algn="l" defTabSz="914400" eaLnBrk="1" fontAlgn="auto" latinLnBrk="0" hangingPunct="1">
                <a:lnSpc>
                  <a:spcPct val="100000"/>
                </a:lnSpc>
                <a:spcBef>
                  <a:spcPts val="0"/>
                </a:spcBef>
                <a:spcAft>
                  <a:spcPts val="0"/>
                </a:spcAft>
                <a:buClrTx/>
                <a:buSzTx/>
                <a:buFontTx/>
                <a:buNone/>
                <a:defRPr/>
              </a:pPr>
              <a:r>
                <a:rPr lang="en-US" altLang="zh-CN" sz="3000" b="1" kern="0" noProof="0">
                  <a:ln>
                    <a:noFill/>
                  </a:ln>
                  <a:solidFill>
                    <a:srgbClr val="E5583A">
                      <a:lumMod val="100000"/>
                    </a:srgbClr>
                  </a:solidFill>
                  <a:effectLst/>
                  <a:uLnTx/>
                  <a:uFillTx/>
                  <a:latin typeface="Arial" panose="020B0604020202020204"/>
                  <a:ea typeface="微软雅黑" panose="020B0503020204020204" charset="-122"/>
                  <a:sym typeface="+mn-ea"/>
                </a:rPr>
                <a:t>BMS</a:t>
              </a:r>
              <a:r>
                <a:rPr lang="zh-CN" altLang="en-US" sz="3000" b="1" kern="0" noProof="0">
                  <a:ln>
                    <a:noFill/>
                  </a:ln>
                  <a:solidFill>
                    <a:srgbClr val="E5583A">
                      <a:lumMod val="100000"/>
                    </a:srgbClr>
                  </a:solidFill>
                  <a:effectLst/>
                  <a:uLnTx/>
                  <a:uFillTx/>
                  <a:latin typeface="Arial" panose="020B0604020202020204"/>
                  <a:ea typeface="微软雅黑" panose="020B0503020204020204" charset="-122"/>
                  <a:sym typeface="+mn-ea"/>
                </a:rPr>
                <a:t>竞争环境分析</a:t>
              </a:r>
              <a:endParaRPr kumimoji="0" lang="zh-CN" altLang="en-US" sz="3000" b="1" i="0" u="none" strike="noStrike" kern="0" cap="none" spc="0" normalizeH="0" baseline="0" noProof="0">
                <a:ln>
                  <a:noFill/>
                </a:ln>
                <a:solidFill>
                  <a:srgbClr val="46A4DB">
                    <a:lumMod val="100000"/>
                  </a:srgbClr>
                </a:solidFill>
                <a:effectLst/>
                <a:uLnTx/>
                <a:uFillTx/>
                <a:latin typeface="Arial" panose="020B0604020202020204"/>
                <a:ea typeface="微软雅黑" panose="020B0503020204020204" charset="-122"/>
              </a:endParaRPr>
            </a:p>
          </p:txBody>
        </p:sp>
      </p:grpSp>
      <p:grpSp>
        <p:nvGrpSpPr>
          <p:cNvPr id="46" name="组合 45"/>
          <p:cNvGrpSpPr/>
          <p:nvPr/>
        </p:nvGrpSpPr>
        <p:grpSpPr>
          <a:xfrm>
            <a:off x="5110587" y="4187399"/>
            <a:ext cx="4577715" cy="769470"/>
            <a:chOff x="5110587" y="3692337"/>
            <a:chExt cx="4577715" cy="769470"/>
          </a:xfrm>
        </p:grpSpPr>
        <p:sp>
          <p:nvSpPr>
            <p:cNvPr id="47" name="Freeform: Shape 12"/>
            <p:cNvSpPr/>
            <p:nvPr/>
          </p:nvSpPr>
          <p:spPr bwMode="auto">
            <a:xfrm>
              <a:off x="5110587" y="3692337"/>
              <a:ext cx="674682" cy="769470"/>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rgbClr val="46A4DB"/>
            </a:solidFill>
            <a:ln w="28575">
              <a:noFill/>
            </a:ln>
          </p:spPr>
          <p:txBody>
            <a:bodyPr vert="horz" wrap="none" lIns="91440" tIns="45720" rIns="91440" bIns="45720" anchor="ctr" anchorCtr="1" compatLnSpc="1">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charset="-122"/>
                </a:rPr>
                <a:t>03</a:t>
              </a:r>
            </a:p>
          </p:txBody>
        </p:sp>
        <p:sp>
          <p:nvSpPr>
            <p:cNvPr id="49" name="TextBox 22"/>
            <p:cNvSpPr txBox="1"/>
            <p:nvPr/>
          </p:nvSpPr>
          <p:spPr>
            <a:xfrm>
              <a:off x="6122777" y="3840292"/>
              <a:ext cx="3565525" cy="461010"/>
            </a:xfrm>
            <a:prstGeom prst="rect">
              <a:avLst/>
            </a:prstGeom>
            <a:noFill/>
          </p:spPr>
          <p:txBody>
            <a:bodyPr wrap="none" lIns="0" tIns="0" rIns="0" bIns="0" anchor="b" anchorCtr="0">
              <a:no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a:ln>
                    <a:noFill/>
                  </a:ln>
                  <a:solidFill>
                    <a:srgbClr val="46A4DB"/>
                  </a:solidFill>
                  <a:effectLst/>
                  <a:uLnTx/>
                  <a:uFillTx/>
                  <a:latin typeface="Arial" panose="020B0604020202020204"/>
                  <a:ea typeface="微软雅黑" panose="020B0503020204020204" charset="-122"/>
                </a:rPr>
                <a:t>B</a:t>
              </a:r>
              <a:r>
                <a:rPr lang="en-US" altLang="zh-CN" sz="3200" b="1" kern="0" noProof="0">
                  <a:ln>
                    <a:noFill/>
                  </a:ln>
                  <a:solidFill>
                    <a:srgbClr val="46A4DB">
                      <a:lumMod val="100000"/>
                    </a:srgbClr>
                  </a:solidFill>
                  <a:effectLst/>
                  <a:uLnTx/>
                  <a:uFillTx/>
                  <a:latin typeface="Arial" panose="020B0604020202020204"/>
                  <a:ea typeface="微软雅黑" panose="020B0503020204020204" charset="-122"/>
                  <a:sym typeface="+mn-ea"/>
                </a:rPr>
                <a:t>MS</a:t>
              </a:r>
              <a:r>
                <a:rPr lang="zh-CN" altLang="en-US" sz="3200" b="1" kern="0" noProof="0">
                  <a:ln>
                    <a:noFill/>
                  </a:ln>
                  <a:solidFill>
                    <a:srgbClr val="46A4DB">
                      <a:lumMod val="100000"/>
                    </a:srgbClr>
                  </a:solidFill>
                  <a:effectLst/>
                  <a:uLnTx/>
                  <a:uFillTx/>
                  <a:latin typeface="Arial" panose="020B0604020202020204"/>
                  <a:ea typeface="微软雅黑" panose="020B0503020204020204" charset="-122"/>
                  <a:sym typeface="+mn-ea"/>
                </a:rPr>
                <a:t>市场政策分析</a:t>
              </a:r>
              <a:endParaRPr kumimoji="0" lang="zh-CN" altLang="en-US" sz="3200" b="1" i="0" u="none" strike="noStrike" kern="0" cap="none" spc="0" normalizeH="0" baseline="0" noProof="0">
                <a:ln>
                  <a:noFill/>
                </a:ln>
                <a:solidFill>
                  <a:srgbClr val="E5583A">
                    <a:lumMod val="100000"/>
                  </a:srgbClr>
                </a:solidFill>
                <a:effectLst/>
                <a:uLnTx/>
                <a:uFillTx/>
                <a:latin typeface="Arial" panose="020B0604020202020204"/>
                <a:ea typeface="微软雅黑" panose="020B0503020204020204" charset="-122"/>
              </a:endParaRPr>
            </a:p>
          </p:txBody>
        </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4290060" y="2762250"/>
            <a:ext cx="3611880" cy="922020"/>
          </a:xfrm>
          <a:prstGeom prst="rect">
            <a:avLst/>
          </a:prstGeom>
          <a:noFill/>
        </p:spPr>
        <p:txBody>
          <a:bodyPr wrap="none" rtlCol="0">
            <a:spAutoFit/>
          </a:bodyPr>
          <a:lstStyle/>
          <a:p>
            <a:pPr algn="ctr"/>
            <a:r>
              <a:rPr lang="zh-CN" altLang="en-US" sz="5400">
                <a:latin typeface="微软雅黑" panose="020B0503020204020204" charset="-122"/>
                <a:ea typeface="微软雅黑" panose="020B0503020204020204" charset="-122"/>
              </a:rPr>
              <a:t>谢谢观看！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192000" cy="6858000"/>
          </a:xfrm>
          <a:prstGeom prst="rect">
            <a:avLst/>
          </a:prstGeom>
          <a:blipFill dpi="0" rotWithShape="1">
            <a:blip r:embed="rId3">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矩形 38"/>
          <p:cNvSpPr/>
          <p:nvPr/>
        </p:nvSpPr>
        <p:spPr>
          <a:xfrm>
            <a:off x="0" y="67294125"/>
            <a:ext cx="12192000" cy="6858000"/>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8" name="图片 7" descr="Logo英文(蓝色)"/>
          <p:cNvPicPr>
            <a:picLocks noChangeAspect="1"/>
          </p:cNvPicPr>
          <p:nvPr/>
        </p:nvPicPr>
        <p:blipFill>
          <a:blip r:embed="rId4"/>
          <a:stretch>
            <a:fillRect/>
          </a:stretch>
        </p:blipFill>
        <p:spPr>
          <a:xfrm>
            <a:off x="10679430" y="384810"/>
            <a:ext cx="1069340" cy="163830"/>
          </a:xfrm>
          <a:prstGeom prst="rect">
            <a:avLst/>
          </a:prstGeom>
        </p:spPr>
      </p:pic>
      <p:sp>
        <p:nvSpPr>
          <p:cNvPr id="3" name="文本框 2"/>
          <p:cNvSpPr txBox="1"/>
          <p:nvPr/>
        </p:nvSpPr>
        <p:spPr>
          <a:xfrm>
            <a:off x="414020" y="14605"/>
            <a:ext cx="5972810" cy="368300"/>
          </a:xfrm>
          <a:prstGeom prst="rect">
            <a:avLst/>
          </a:prstGeom>
          <a:noFill/>
        </p:spPr>
        <p:txBody>
          <a:bodyPr wrap="square" rtlCol="0">
            <a:spAutoFit/>
          </a:bodyPr>
          <a:lstStyle/>
          <a:p>
            <a:r>
              <a:rPr lang="zh-CN" altLang="en-US" b="1">
                <a:solidFill>
                  <a:schemeClr val="tx1">
                    <a:lumMod val="75000"/>
                    <a:lumOff val="25000"/>
                  </a:schemeClr>
                </a:solidFill>
                <a:latin typeface="+mn-ea"/>
                <a:cs typeface="+mn-ea"/>
                <a:sym typeface="+mn-ea"/>
              </a:rPr>
              <a:t>一、</a:t>
            </a:r>
            <a:r>
              <a:rPr lang="en-US" altLang="zh-CN" b="1">
                <a:solidFill>
                  <a:schemeClr val="tx1">
                    <a:lumMod val="75000"/>
                    <a:lumOff val="25000"/>
                  </a:schemeClr>
                </a:solidFill>
                <a:latin typeface="+mn-ea"/>
                <a:cs typeface="+mn-ea"/>
                <a:sym typeface="+mn-ea"/>
              </a:rPr>
              <a:t>BMS</a:t>
            </a:r>
            <a:r>
              <a:rPr lang="zh-CN" altLang="en-US" b="1">
                <a:solidFill>
                  <a:schemeClr val="tx1">
                    <a:lumMod val="75000"/>
                    <a:lumOff val="25000"/>
                  </a:schemeClr>
                </a:solidFill>
                <a:latin typeface="+mn-ea"/>
                <a:cs typeface="+mn-ea"/>
                <a:sym typeface="+mn-ea"/>
              </a:rPr>
              <a:t>行业发展现状</a:t>
            </a:r>
            <a:r>
              <a:rPr lang="en-US" altLang="zh-CN" b="1">
                <a:solidFill>
                  <a:schemeClr val="tx1">
                    <a:lumMod val="75000"/>
                    <a:lumOff val="25000"/>
                  </a:schemeClr>
                </a:solidFill>
                <a:latin typeface="+mn-ea"/>
                <a:cs typeface="+mn-ea"/>
                <a:sym typeface="+mn-ea"/>
              </a:rPr>
              <a:t>-</a:t>
            </a:r>
            <a:r>
              <a:rPr lang="zh-CN" altLang="en-US" b="1">
                <a:solidFill>
                  <a:schemeClr val="tx1">
                    <a:lumMod val="75000"/>
                    <a:lumOff val="25000"/>
                  </a:schemeClr>
                </a:solidFill>
                <a:latin typeface="+mn-ea"/>
                <a:cs typeface="+mn-ea"/>
                <a:sym typeface="+mn-ea"/>
              </a:rPr>
              <a:t>产品概念</a:t>
            </a:r>
          </a:p>
        </p:txBody>
      </p:sp>
      <p:sp>
        <p:nvSpPr>
          <p:cNvPr id="7" name="文本框 6"/>
          <p:cNvSpPr txBox="1"/>
          <p:nvPr/>
        </p:nvSpPr>
        <p:spPr>
          <a:xfrm>
            <a:off x="765175" y="792480"/>
            <a:ext cx="10483850" cy="2584450"/>
          </a:xfrm>
          <a:prstGeom prst="rect">
            <a:avLst/>
          </a:prstGeom>
          <a:noFill/>
          <a:ln>
            <a:solidFill>
              <a:schemeClr val="bg1">
                <a:lumMod val="75000"/>
              </a:schemeClr>
            </a:solidFill>
          </a:ln>
        </p:spPr>
        <p:txBody>
          <a:bodyPr wrap="square" rtlCol="0">
            <a:spAutoFit/>
          </a:bodyPr>
          <a:lstStyle/>
          <a:p>
            <a:pPr algn="l">
              <a:lnSpc>
                <a:spcPct val="150000"/>
              </a:lnSpc>
            </a:pPr>
            <a:r>
              <a:rPr sz="1200">
                <a:solidFill>
                  <a:schemeClr val="tx1">
                    <a:lumMod val="85000"/>
                    <a:lumOff val="15000"/>
                  </a:schemeClr>
                </a:solidFill>
                <a:latin typeface="微软雅黑" panose="020B0503020204020204" charset="-122"/>
                <a:ea typeface="微软雅黑" panose="020B0503020204020204" charset="-122"/>
              </a:rPr>
              <a:t>BMS中文称电池管理系统，用作对电池包进行实时监控，提供剩余电量、电池状态、电流等信息，能防止电池过充、过放、过压、过流、过高温，其优劣直接决定着动力电池组的使用寿命；一个合适的电池管理系统能够在充分发挥电池优越性能的同时，给予电池最佳的保护，保证电池性能，延长电池寿命，降低电动汽车运行成本电池管理系统（BMS）的基本框架包括动力电池包壳体及密封保护的硬件模块、高压分析盒（BDU）及BMS控制器。动力电池包壳体及密封保护的硬件模块由泄压管路、热管理零件及母线互联零件等部件组成，主要功用为检测单体电池温度和电压，并及时均衡单体电池电压。BDU由熔丝、主接触器、预充电接触器及其他接触器等部件组成，主要用来分析系统高压情况，并在故障情况下及时切断电路。BMS控制器主要由各类传感器、控制器及相关运算逻辑组成，主要用来检测动力电池剩余电量百分比（SOC）、动力电池当前容量相对额定容量百分比（SOH）、安全状态等信息。BMS通过模块化的方式实现各项功能，包括采集模块、主控模块、通信模块和显示模块等。采集模块是BMS的工作基础，实现监测功能；基于采集模块传回的数据，主控模块会进行数据分析，动态制定电池管理策略，具有热管理、均衡管理、SOC估算、充放电管理、信息交互等功能；通信模块负责BMS各模块间通信，以及BMS与整车之间的通信。</a:t>
            </a:r>
          </a:p>
        </p:txBody>
      </p:sp>
      <p:sp>
        <p:nvSpPr>
          <p:cNvPr id="9" name="矩形 8"/>
          <p:cNvSpPr/>
          <p:nvPr/>
        </p:nvSpPr>
        <p:spPr>
          <a:xfrm>
            <a:off x="1857375" y="4747895"/>
            <a:ext cx="1751330" cy="695325"/>
          </a:xfrm>
          <a:prstGeom prst="rect">
            <a:avLst/>
          </a:prstGeom>
          <a:solidFill>
            <a:srgbClr val="365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储能</a:t>
            </a:r>
            <a:r>
              <a:rPr lang="en-US" altLang="zh-CN"/>
              <a:t>/</a:t>
            </a:r>
            <a:r>
              <a:rPr lang="zh-CN" altLang="en-US"/>
              <a:t>动力电池</a:t>
            </a:r>
          </a:p>
        </p:txBody>
      </p:sp>
      <p:sp>
        <p:nvSpPr>
          <p:cNvPr id="13" name="矩形 12"/>
          <p:cNvSpPr/>
          <p:nvPr/>
        </p:nvSpPr>
        <p:spPr>
          <a:xfrm>
            <a:off x="4695825" y="3995420"/>
            <a:ext cx="1751330" cy="482600"/>
          </a:xfrm>
          <a:prstGeom prst="rect">
            <a:avLst/>
          </a:prstGeom>
          <a:solidFill>
            <a:srgbClr val="365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电芯</a:t>
            </a:r>
          </a:p>
        </p:txBody>
      </p:sp>
      <p:sp>
        <p:nvSpPr>
          <p:cNvPr id="14" name="矩形 13"/>
          <p:cNvSpPr/>
          <p:nvPr/>
        </p:nvSpPr>
        <p:spPr>
          <a:xfrm>
            <a:off x="4695825" y="4585335"/>
            <a:ext cx="1751330" cy="482600"/>
          </a:xfrm>
          <a:prstGeom prst="rect">
            <a:avLst/>
          </a:prstGeom>
          <a:solidFill>
            <a:srgbClr val="365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高压配电单元</a:t>
            </a:r>
          </a:p>
        </p:txBody>
      </p:sp>
      <p:sp>
        <p:nvSpPr>
          <p:cNvPr id="15" name="矩形 14"/>
          <p:cNvSpPr/>
          <p:nvPr/>
        </p:nvSpPr>
        <p:spPr>
          <a:xfrm>
            <a:off x="4695825" y="5774690"/>
            <a:ext cx="1751330" cy="482600"/>
          </a:xfrm>
          <a:prstGeom prst="rect">
            <a:avLst/>
          </a:prstGeom>
          <a:solidFill>
            <a:srgbClr val="365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连接线束</a:t>
            </a:r>
          </a:p>
        </p:txBody>
      </p:sp>
      <p:sp>
        <p:nvSpPr>
          <p:cNvPr id="17" name="矩形 16"/>
          <p:cNvSpPr/>
          <p:nvPr/>
        </p:nvSpPr>
        <p:spPr>
          <a:xfrm>
            <a:off x="4695825" y="5175250"/>
            <a:ext cx="1751330" cy="482600"/>
          </a:xfrm>
          <a:prstGeom prst="rect">
            <a:avLst/>
          </a:prstGeom>
          <a:solidFill>
            <a:srgbClr val="365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电池管理系统</a:t>
            </a:r>
          </a:p>
        </p:txBody>
      </p:sp>
      <p:cxnSp>
        <p:nvCxnSpPr>
          <p:cNvPr id="18" name="直接连接符 17"/>
          <p:cNvCxnSpPr>
            <a:stCxn id="9" idx="3"/>
            <a:endCxn id="13" idx="1"/>
          </p:cNvCxnSpPr>
          <p:nvPr/>
        </p:nvCxnSpPr>
        <p:spPr>
          <a:xfrm flipV="1">
            <a:off x="3608705" y="4236720"/>
            <a:ext cx="1087120" cy="85915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9" idx="3"/>
            <a:endCxn id="14" idx="1"/>
          </p:cNvCxnSpPr>
          <p:nvPr/>
        </p:nvCxnSpPr>
        <p:spPr>
          <a:xfrm flipV="1">
            <a:off x="3608705" y="4826635"/>
            <a:ext cx="1087120" cy="2692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9" idx="3"/>
            <a:endCxn id="17" idx="1"/>
          </p:cNvCxnSpPr>
          <p:nvPr/>
        </p:nvCxnSpPr>
        <p:spPr>
          <a:xfrm>
            <a:off x="3608705" y="5095875"/>
            <a:ext cx="1087120" cy="3206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9" idx="3"/>
            <a:endCxn id="15" idx="1"/>
          </p:cNvCxnSpPr>
          <p:nvPr/>
        </p:nvCxnSpPr>
        <p:spPr>
          <a:xfrm>
            <a:off x="3608705" y="5095875"/>
            <a:ext cx="1087120" cy="9201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7423150" y="4265295"/>
            <a:ext cx="1751330" cy="482600"/>
          </a:xfrm>
          <a:prstGeom prst="rect">
            <a:avLst/>
          </a:prstGeom>
          <a:solidFill>
            <a:srgbClr val="365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主控</a:t>
            </a:r>
            <a:r>
              <a:rPr lang="en-US" altLang="zh-CN"/>
              <a:t>BCU</a:t>
            </a:r>
          </a:p>
        </p:txBody>
      </p:sp>
      <p:sp>
        <p:nvSpPr>
          <p:cNvPr id="26" name="矩形 25"/>
          <p:cNvSpPr/>
          <p:nvPr/>
        </p:nvSpPr>
        <p:spPr>
          <a:xfrm>
            <a:off x="7423150" y="5454650"/>
            <a:ext cx="1751330" cy="482600"/>
          </a:xfrm>
          <a:prstGeom prst="rect">
            <a:avLst/>
          </a:prstGeom>
          <a:solidFill>
            <a:srgbClr val="365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软件</a:t>
            </a:r>
          </a:p>
        </p:txBody>
      </p:sp>
      <p:sp>
        <p:nvSpPr>
          <p:cNvPr id="27" name="矩形 26"/>
          <p:cNvSpPr/>
          <p:nvPr/>
        </p:nvSpPr>
        <p:spPr>
          <a:xfrm>
            <a:off x="7423150" y="4855210"/>
            <a:ext cx="1751330" cy="482600"/>
          </a:xfrm>
          <a:prstGeom prst="rect">
            <a:avLst/>
          </a:prstGeom>
          <a:solidFill>
            <a:srgbClr val="365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采集模块</a:t>
            </a:r>
            <a:r>
              <a:rPr lang="en-US" altLang="zh-CN"/>
              <a:t>BMU</a:t>
            </a:r>
          </a:p>
        </p:txBody>
      </p:sp>
      <p:cxnSp>
        <p:nvCxnSpPr>
          <p:cNvPr id="28" name="直接连接符 27"/>
          <p:cNvCxnSpPr>
            <a:stCxn id="17" idx="3"/>
            <a:endCxn id="24" idx="1"/>
          </p:cNvCxnSpPr>
          <p:nvPr/>
        </p:nvCxnSpPr>
        <p:spPr>
          <a:xfrm flipV="1">
            <a:off x="6447155" y="4506595"/>
            <a:ext cx="975995" cy="90995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7" idx="3"/>
            <a:endCxn id="27" idx="1"/>
          </p:cNvCxnSpPr>
          <p:nvPr/>
        </p:nvCxnSpPr>
        <p:spPr>
          <a:xfrm flipV="1">
            <a:off x="6447155" y="5096510"/>
            <a:ext cx="975995" cy="32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7" idx="3"/>
            <a:endCxn id="26" idx="1"/>
          </p:cNvCxnSpPr>
          <p:nvPr/>
        </p:nvCxnSpPr>
        <p:spPr>
          <a:xfrm>
            <a:off x="6447155" y="5416550"/>
            <a:ext cx="975995" cy="279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192000" cy="6858000"/>
          </a:xfrm>
          <a:prstGeom prst="rect">
            <a:avLst/>
          </a:prstGeom>
          <a:blipFill dpi="0" rotWithShape="1">
            <a:blip r:embed="rId3">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矩形 38"/>
          <p:cNvSpPr/>
          <p:nvPr/>
        </p:nvSpPr>
        <p:spPr>
          <a:xfrm>
            <a:off x="0" y="67294125"/>
            <a:ext cx="12192000" cy="6858000"/>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8" name="图片 7" descr="Logo英文(蓝色)"/>
          <p:cNvPicPr>
            <a:picLocks noChangeAspect="1"/>
          </p:cNvPicPr>
          <p:nvPr/>
        </p:nvPicPr>
        <p:blipFill>
          <a:blip r:embed="rId4"/>
          <a:stretch>
            <a:fillRect/>
          </a:stretch>
        </p:blipFill>
        <p:spPr>
          <a:xfrm>
            <a:off x="10679430" y="384810"/>
            <a:ext cx="1069340" cy="163830"/>
          </a:xfrm>
          <a:prstGeom prst="rect">
            <a:avLst/>
          </a:prstGeom>
        </p:spPr>
      </p:pic>
      <p:sp>
        <p:nvSpPr>
          <p:cNvPr id="4" name="文本框 3"/>
          <p:cNvSpPr txBox="1"/>
          <p:nvPr/>
        </p:nvSpPr>
        <p:spPr>
          <a:xfrm>
            <a:off x="414020" y="14605"/>
            <a:ext cx="5972810" cy="368300"/>
          </a:xfrm>
          <a:prstGeom prst="rect">
            <a:avLst/>
          </a:prstGeom>
          <a:noFill/>
        </p:spPr>
        <p:txBody>
          <a:bodyPr wrap="square" rtlCol="0">
            <a:spAutoFit/>
          </a:bodyPr>
          <a:lstStyle/>
          <a:p>
            <a:r>
              <a:rPr lang="zh-CN" altLang="en-US" b="1">
                <a:solidFill>
                  <a:schemeClr val="tx1">
                    <a:lumMod val="75000"/>
                    <a:lumOff val="25000"/>
                  </a:schemeClr>
                </a:solidFill>
                <a:latin typeface="+mn-ea"/>
                <a:cs typeface="+mn-ea"/>
                <a:sym typeface="+mn-ea"/>
              </a:rPr>
              <a:t>一、</a:t>
            </a:r>
            <a:r>
              <a:rPr lang="en-US" altLang="zh-CN" b="1">
                <a:solidFill>
                  <a:schemeClr val="tx1">
                    <a:lumMod val="75000"/>
                    <a:lumOff val="25000"/>
                  </a:schemeClr>
                </a:solidFill>
                <a:latin typeface="+mn-ea"/>
                <a:cs typeface="+mn-ea"/>
                <a:sym typeface="+mn-ea"/>
              </a:rPr>
              <a:t>BMS</a:t>
            </a:r>
            <a:r>
              <a:rPr lang="zh-CN" altLang="en-US" b="1">
                <a:solidFill>
                  <a:schemeClr val="tx1">
                    <a:lumMod val="75000"/>
                    <a:lumOff val="25000"/>
                  </a:schemeClr>
                </a:solidFill>
                <a:latin typeface="+mn-ea"/>
                <a:cs typeface="+mn-ea"/>
                <a:sym typeface="+mn-ea"/>
              </a:rPr>
              <a:t>行业发展现状</a:t>
            </a:r>
            <a:r>
              <a:rPr lang="en-US" altLang="zh-CN" b="1">
                <a:solidFill>
                  <a:schemeClr val="tx1">
                    <a:lumMod val="75000"/>
                    <a:lumOff val="25000"/>
                  </a:schemeClr>
                </a:solidFill>
                <a:latin typeface="+mn-ea"/>
                <a:cs typeface="+mn-ea"/>
                <a:sym typeface="+mn-ea"/>
              </a:rPr>
              <a:t>-</a:t>
            </a:r>
            <a:r>
              <a:rPr lang="zh-CN" altLang="en-US" b="1">
                <a:solidFill>
                  <a:schemeClr val="tx1">
                    <a:lumMod val="75000"/>
                    <a:lumOff val="25000"/>
                  </a:schemeClr>
                </a:solidFill>
                <a:latin typeface="+mn-ea"/>
                <a:cs typeface="+mn-ea"/>
                <a:sym typeface="+mn-ea"/>
              </a:rPr>
              <a:t>产品概念</a:t>
            </a:r>
          </a:p>
        </p:txBody>
      </p:sp>
      <p:sp>
        <p:nvSpPr>
          <p:cNvPr id="10" name="文本框 9"/>
          <p:cNvSpPr txBox="1"/>
          <p:nvPr/>
        </p:nvSpPr>
        <p:spPr>
          <a:xfrm>
            <a:off x="915670" y="4401185"/>
            <a:ext cx="10436225" cy="1383665"/>
          </a:xfrm>
          <a:prstGeom prst="rect">
            <a:avLst/>
          </a:prstGeom>
          <a:noFill/>
          <a:ln>
            <a:solidFill>
              <a:schemeClr val="bg1">
                <a:lumMod val="75000"/>
              </a:schemeClr>
            </a:solidFill>
          </a:ln>
        </p:spPr>
        <p:txBody>
          <a:bodyPr wrap="square" rtlCol="0">
            <a:spAutoFit/>
          </a:bodyPr>
          <a:lstStyle/>
          <a:p>
            <a:r>
              <a:rPr sz="1200">
                <a:solidFill>
                  <a:schemeClr val="tx1">
                    <a:lumMod val="85000"/>
                    <a:lumOff val="15000"/>
                  </a:schemeClr>
                </a:solidFill>
                <a:latin typeface="微软雅黑" panose="020B0503020204020204" charset="-122"/>
                <a:ea typeface="微软雅黑" panose="020B0503020204020204" charset="-122"/>
              </a:rPr>
              <a:t>BMS的应用领域可以分成汽车、工业、消费三个方面。</a:t>
            </a:r>
          </a:p>
          <a:p>
            <a:endParaRPr sz="1200">
              <a:solidFill>
                <a:schemeClr val="tx1">
                  <a:lumMod val="85000"/>
                  <a:lumOff val="15000"/>
                </a:schemeClr>
              </a:solidFill>
              <a:latin typeface="微软雅黑" panose="020B0503020204020204" charset="-122"/>
              <a:ea typeface="微软雅黑" panose="020B0503020204020204" charset="-122"/>
            </a:endParaRPr>
          </a:p>
          <a:p>
            <a:r>
              <a:rPr sz="1200">
                <a:solidFill>
                  <a:schemeClr val="tx1">
                    <a:lumMod val="85000"/>
                    <a:lumOff val="15000"/>
                  </a:schemeClr>
                </a:solidFill>
                <a:latin typeface="微软雅黑" panose="020B0503020204020204" charset="-122"/>
                <a:ea typeface="微软雅黑" panose="020B0503020204020204" charset="-122"/>
              </a:rPr>
              <a:t>汽车领域</a:t>
            </a:r>
            <a:r>
              <a:rPr lang="zh-CN" sz="1200">
                <a:solidFill>
                  <a:schemeClr val="tx1">
                    <a:lumMod val="85000"/>
                    <a:lumOff val="15000"/>
                  </a:schemeClr>
                </a:solidFill>
                <a:latin typeface="微软雅黑" panose="020B0503020204020204" charset="-122"/>
                <a:ea typeface="微软雅黑" panose="020B0503020204020204" charset="-122"/>
              </a:rPr>
              <a:t>：</a:t>
            </a:r>
            <a:r>
              <a:rPr sz="1200">
                <a:solidFill>
                  <a:schemeClr val="tx1">
                    <a:lumMod val="85000"/>
                    <a:lumOff val="15000"/>
                  </a:schemeClr>
                </a:solidFill>
                <a:latin typeface="微软雅黑" panose="020B0503020204020204" charset="-122"/>
                <a:ea typeface="微软雅黑" panose="020B0503020204020204" charset="-122"/>
              </a:rPr>
              <a:t>包括乘用车、公交车、还有特种车辆，通常串联48-96串，电压在200V-500V。</a:t>
            </a:r>
          </a:p>
          <a:p>
            <a:endParaRPr sz="1200">
              <a:solidFill>
                <a:schemeClr val="tx1">
                  <a:lumMod val="85000"/>
                  <a:lumOff val="15000"/>
                </a:schemeClr>
              </a:solidFill>
              <a:latin typeface="微软雅黑" panose="020B0503020204020204" charset="-122"/>
              <a:ea typeface="微软雅黑" panose="020B0503020204020204" charset="-122"/>
            </a:endParaRPr>
          </a:p>
          <a:p>
            <a:r>
              <a:rPr sz="1200">
                <a:solidFill>
                  <a:schemeClr val="tx1">
                    <a:lumMod val="85000"/>
                    <a:lumOff val="15000"/>
                  </a:schemeClr>
                </a:solidFill>
                <a:latin typeface="微软雅黑" panose="020B0503020204020204" charset="-122"/>
                <a:ea typeface="微软雅黑" panose="020B0503020204020204" charset="-122"/>
              </a:rPr>
              <a:t>工业领域</a:t>
            </a:r>
            <a:r>
              <a:rPr lang="zh-CN" sz="1200">
                <a:solidFill>
                  <a:schemeClr val="tx1">
                    <a:lumMod val="85000"/>
                    <a:lumOff val="15000"/>
                  </a:schemeClr>
                </a:solidFill>
                <a:latin typeface="微软雅黑" panose="020B0503020204020204" charset="-122"/>
                <a:ea typeface="微软雅黑" panose="020B0503020204020204" charset="-122"/>
              </a:rPr>
              <a:t>：</a:t>
            </a:r>
            <a:r>
              <a:rPr sz="1200">
                <a:solidFill>
                  <a:schemeClr val="tx1">
                    <a:lumMod val="85000"/>
                    <a:lumOff val="15000"/>
                  </a:schemeClr>
                </a:solidFill>
                <a:latin typeface="微软雅黑" panose="020B0503020204020204" charset="-122"/>
                <a:ea typeface="微软雅黑" panose="020B0503020204020204" charset="-122"/>
              </a:rPr>
              <a:t>包括储能、工业搬运机器人、自动叉车、巡逻车，通常串联16-48串，电压在200V以内。</a:t>
            </a:r>
          </a:p>
          <a:p>
            <a:endParaRPr sz="1200">
              <a:solidFill>
                <a:schemeClr val="tx1">
                  <a:lumMod val="85000"/>
                  <a:lumOff val="15000"/>
                </a:schemeClr>
              </a:solidFill>
              <a:latin typeface="微软雅黑" panose="020B0503020204020204" charset="-122"/>
              <a:ea typeface="微软雅黑" panose="020B0503020204020204" charset="-122"/>
            </a:endParaRPr>
          </a:p>
          <a:p>
            <a:r>
              <a:rPr sz="1200">
                <a:solidFill>
                  <a:schemeClr val="tx1">
                    <a:lumMod val="85000"/>
                    <a:lumOff val="15000"/>
                  </a:schemeClr>
                </a:solidFill>
                <a:latin typeface="微软雅黑" panose="020B0503020204020204" charset="-122"/>
                <a:ea typeface="微软雅黑" panose="020B0503020204020204" charset="-122"/>
              </a:rPr>
              <a:t>消费领域</a:t>
            </a:r>
            <a:r>
              <a:rPr lang="zh-CN" altLang="en-US" sz="1200">
                <a:solidFill>
                  <a:schemeClr val="tx1">
                    <a:lumMod val="85000"/>
                    <a:lumOff val="15000"/>
                  </a:schemeClr>
                </a:solidFill>
                <a:latin typeface="微软雅黑" panose="020B0503020204020204" charset="-122"/>
                <a:ea typeface="微软雅黑" panose="020B0503020204020204" charset="-122"/>
              </a:rPr>
              <a:t>：</a:t>
            </a:r>
            <a:r>
              <a:rPr sz="1200">
                <a:solidFill>
                  <a:schemeClr val="tx1">
                    <a:lumMod val="85000"/>
                    <a:lumOff val="15000"/>
                  </a:schemeClr>
                </a:solidFill>
                <a:latin typeface="微软雅黑" panose="020B0503020204020204" charset="-122"/>
                <a:ea typeface="微软雅黑" panose="020B0503020204020204" charset="-122"/>
              </a:rPr>
              <a:t>主要是电动自行车，电动三轮车，电动工具，通常串联16串以下，电压在60V以内。</a:t>
            </a:r>
          </a:p>
        </p:txBody>
      </p:sp>
      <p:sp>
        <p:nvSpPr>
          <p:cNvPr id="22" name="文本框 21"/>
          <p:cNvSpPr txBox="1"/>
          <p:nvPr/>
        </p:nvSpPr>
        <p:spPr>
          <a:xfrm>
            <a:off x="890905" y="457200"/>
            <a:ext cx="5137150" cy="368300"/>
          </a:xfrm>
          <a:prstGeom prst="rect">
            <a:avLst/>
          </a:prstGeom>
          <a:noFill/>
        </p:spPr>
        <p:txBody>
          <a:bodyPr wrap="square" rtlCol="0">
            <a:spAutoFit/>
          </a:bodyPr>
          <a:lstStyle/>
          <a:p>
            <a:pPr marL="285750" indent="-285750">
              <a:buFont typeface="Wingdings" panose="05000000000000000000" charset="0"/>
              <a:buChar char="p"/>
            </a:pPr>
            <a:r>
              <a:rPr lang="zh-CN" altLang="en-US" b="1">
                <a:solidFill>
                  <a:srgbClr val="0070C0"/>
                </a:solidFill>
                <a:latin typeface="微软雅黑" panose="020B0503020204020204" charset="-122"/>
                <a:ea typeface="微软雅黑" panose="020B0503020204020204" charset="-122"/>
                <a:cs typeface="微软雅黑" panose="020B0503020204020204" charset="-122"/>
              </a:rPr>
              <a:t>市场背景</a:t>
            </a:r>
          </a:p>
        </p:txBody>
      </p:sp>
      <p:sp>
        <p:nvSpPr>
          <p:cNvPr id="23" name="文本框 22"/>
          <p:cNvSpPr txBox="1"/>
          <p:nvPr/>
        </p:nvSpPr>
        <p:spPr>
          <a:xfrm>
            <a:off x="915670" y="3704590"/>
            <a:ext cx="5137150" cy="368300"/>
          </a:xfrm>
          <a:prstGeom prst="rect">
            <a:avLst/>
          </a:prstGeom>
          <a:noFill/>
        </p:spPr>
        <p:txBody>
          <a:bodyPr wrap="square" rtlCol="0">
            <a:spAutoFit/>
          </a:bodyPr>
          <a:lstStyle/>
          <a:p>
            <a:pPr marL="285750" indent="-285750">
              <a:buFont typeface="Wingdings" panose="05000000000000000000" charset="0"/>
              <a:buChar char="p"/>
            </a:pPr>
            <a:r>
              <a:rPr lang="en-US" altLang="zh-CN" b="1">
                <a:solidFill>
                  <a:srgbClr val="0070C0"/>
                </a:solidFill>
                <a:latin typeface="微软雅黑" panose="020B0503020204020204" charset="-122"/>
                <a:ea typeface="微软雅黑" panose="020B0503020204020204" charset="-122"/>
                <a:cs typeface="微软雅黑" panose="020B0503020204020204" charset="-122"/>
              </a:rPr>
              <a:t>BMS</a:t>
            </a:r>
            <a:r>
              <a:rPr lang="zh-CN" altLang="en-US" b="1">
                <a:solidFill>
                  <a:srgbClr val="0070C0"/>
                </a:solidFill>
                <a:latin typeface="微软雅黑" panose="020B0503020204020204" charset="-122"/>
                <a:ea typeface="微软雅黑" panose="020B0503020204020204" charset="-122"/>
                <a:cs typeface="微软雅黑" panose="020B0503020204020204" charset="-122"/>
              </a:rPr>
              <a:t>产品用途</a:t>
            </a:r>
          </a:p>
        </p:txBody>
      </p:sp>
      <p:sp>
        <p:nvSpPr>
          <p:cNvPr id="25" name="文本框 24"/>
          <p:cNvSpPr txBox="1"/>
          <p:nvPr/>
        </p:nvSpPr>
        <p:spPr>
          <a:xfrm>
            <a:off x="9838690" y="6211570"/>
            <a:ext cx="1933575" cy="245110"/>
          </a:xfrm>
          <a:prstGeom prst="rect">
            <a:avLst/>
          </a:prstGeom>
          <a:noFill/>
        </p:spPr>
        <p:txBody>
          <a:bodyPr wrap="square" rtlCol="0">
            <a:spAutoFit/>
          </a:bodyPr>
          <a:lstStyle/>
          <a:p>
            <a:pPr algn="r"/>
            <a:r>
              <a:rPr lang="zh-CN" altLang="en-US" sz="1000"/>
              <a:t>数据源：国家统计局</a:t>
            </a:r>
          </a:p>
        </p:txBody>
      </p:sp>
      <p:graphicFrame>
        <p:nvGraphicFramePr>
          <p:cNvPr id="5" name="图表 4" descr="7b0a202020202263686172745265734964223a20223230343732313936220a7d0a"/>
          <p:cNvGraphicFramePr/>
          <p:nvPr/>
        </p:nvGraphicFramePr>
        <p:xfrm>
          <a:off x="6810375" y="457200"/>
          <a:ext cx="4541520" cy="3241675"/>
        </p:xfrm>
        <a:graphic>
          <a:graphicData uri="http://schemas.openxmlformats.org/drawingml/2006/chart">
            <c:chart xmlns:c="http://schemas.openxmlformats.org/drawingml/2006/chart" xmlns:r="http://schemas.openxmlformats.org/officeDocument/2006/relationships" r:id="rId5"/>
          </a:graphicData>
        </a:graphic>
      </p:graphicFrame>
      <p:sp>
        <p:nvSpPr>
          <p:cNvPr id="6" name="矩形 5"/>
          <p:cNvSpPr/>
          <p:nvPr/>
        </p:nvSpPr>
        <p:spPr>
          <a:xfrm>
            <a:off x="6871335" y="1051560"/>
            <a:ext cx="1495425" cy="393065"/>
          </a:xfrm>
          <a:prstGeom prst="rect">
            <a:avLst/>
          </a:prstGeom>
          <a:solidFill>
            <a:srgbClr val="D06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a:t>电动自行车，电动工具，玩具</a:t>
            </a:r>
          </a:p>
        </p:txBody>
      </p:sp>
      <p:sp>
        <p:nvSpPr>
          <p:cNvPr id="7" name="矩形 6"/>
          <p:cNvSpPr/>
          <p:nvPr/>
        </p:nvSpPr>
        <p:spPr>
          <a:xfrm>
            <a:off x="6871335" y="3104515"/>
            <a:ext cx="1495425" cy="393065"/>
          </a:xfrm>
          <a:prstGeom prst="rect">
            <a:avLst/>
          </a:prstGeom>
          <a:solidFill>
            <a:srgbClr val="966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a:t>储能，</a:t>
            </a:r>
            <a:r>
              <a:rPr lang="en-US" altLang="zh-CN" sz="1000"/>
              <a:t>AGV,</a:t>
            </a:r>
            <a:r>
              <a:rPr lang="zh-CN" altLang="en-US" sz="1000"/>
              <a:t>自动叉车，巡逻车</a:t>
            </a:r>
          </a:p>
        </p:txBody>
      </p:sp>
      <p:sp>
        <p:nvSpPr>
          <p:cNvPr id="9" name="矩形 8"/>
          <p:cNvSpPr/>
          <p:nvPr/>
        </p:nvSpPr>
        <p:spPr>
          <a:xfrm>
            <a:off x="9962515" y="1297940"/>
            <a:ext cx="1285875" cy="393065"/>
          </a:xfrm>
          <a:prstGeom prst="rect">
            <a:avLst/>
          </a:prstGeom>
          <a:solidFill>
            <a:srgbClr val="365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000"/>
              <a:t>乘用车，公交车，特种车</a:t>
            </a:r>
          </a:p>
        </p:txBody>
      </p:sp>
      <p:sp>
        <p:nvSpPr>
          <p:cNvPr id="11" name="文本框 10"/>
          <p:cNvSpPr txBox="1"/>
          <p:nvPr/>
        </p:nvSpPr>
        <p:spPr>
          <a:xfrm>
            <a:off x="890905" y="890270"/>
            <a:ext cx="5729605" cy="2306955"/>
          </a:xfrm>
          <a:prstGeom prst="rect">
            <a:avLst/>
          </a:prstGeom>
          <a:noFill/>
        </p:spPr>
        <p:txBody>
          <a:bodyPr wrap="square" rtlCol="0" anchor="t">
            <a:spAutoFit/>
          </a:bodyPr>
          <a:lstStyle/>
          <a:p>
            <a:pPr>
              <a:lnSpc>
                <a:spcPct val="150000"/>
              </a:lnSpc>
            </a:pPr>
            <a:r>
              <a:rPr lang="zh-CN" altLang="en-US" sz="1200"/>
              <a:t>当前，碳减排已成全球共识，储能作为稳定清洁能源发电波动，提高电力系统消纳能力的关键手段，已成为我国能源转型和实现碳中和目标进程中不可或缺的关键要素。主要原因是，储能不仅可以解决可再生清洁能源波动性与间歇性等瓶颈问题，也能在配电侧实现发电与负荷的动态平衡，通过储能整合可再生能源，可实现连续、有效的能源利用。</a:t>
            </a:r>
          </a:p>
          <a:p>
            <a:pPr>
              <a:lnSpc>
                <a:spcPct val="150000"/>
              </a:lnSpc>
            </a:pPr>
            <a:r>
              <a:rPr lang="zh-CN" altLang="en-US" sz="1200"/>
              <a:t>在能源和交通全面低碳化的趋势下，建设以新能源为主体的新型电力系统，储能是迫切需要突破的瓶颈，尤其是推动储能电池大规模、多种技术路径发展，将持续促进我国碳中和目标的达成。</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192000" cy="6858000"/>
          </a:xfrm>
          <a:prstGeom prst="rect">
            <a:avLst/>
          </a:prstGeom>
          <a:blipFill dpi="0" rotWithShape="1">
            <a:blip r:embed="rId3">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矩形 38"/>
          <p:cNvSpPr/>
          <p:nvPr/>
        </p:nvSpPr>
        <p:spPr>
          <a:xfrm>
            <a:off x="0" y="67294125"/>
            <a:ext cx="12192000" cy="6858000"/>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8" name="图片 7" descr="Logo英文(蓝色)"/>
          <p:cNvPicPr>
            <a:picLocks noChangeAspect="1"/>
          </p:cNvPicPr>
          <p:nvPr/>
        </p:nvPicPr>
        <p:blipFill>
          <a:blip r:embed="rId4"/>
          <a:stretch>
            <a:fillRect/>
          </a:stretch>
        </p:blipFill>
        <p:spPr>
          <a:xfrm>
            <a:off x="10679430" y="384810"/>
            <a:ext cx="1069340" cy="163830"/>
          </a:xfrm>
          <a:prstGeom prst="rect">
            <a:avLst/>
          </a:prstGeom>
        </p:spPr>
      </p:pic>
      <p:sp>
        <p:nvSpPr>
          <p:cNvPr id="3" name="文本框 2"/>
          <p:cNvSpPr txBox="1"/>
          <p:nvPr/>
        </p:nvSpPr>
        <p:spPr>
          <a:xfrm>
            <a:off x="414020" y="14605"/>
            <a:ext cx="5972810" cy="368300"/>
          </a:xfrm>
          <a:prstGeom prst="rect">
            <a:avLst/>
          </a:prstGeom>
          <a:noFill/>
        </p:spPr>
        <p:txBody>
          <a:bodyPr wrap="square" rtlCol="0">
            <a:spAutoFit/>
          </a:bodyPr>
          <a:lstStyle/>
          <a:p>
            <a:r>
              <a:rPr lang="zh-CN" altLang="en-US" b="1">
                <a:solidFill>
                  <a:schemeClr val="tx1">
                    <a:lumMod val="75000"/>
                    <a:lumOff val="25000"/>
                  </a:schemeClr>
                </a:solidFill>
                <a:latin typeface="+mn-ea"/>
                <a:cs typeface="+mn-ea"/>
                <a:sym typeface="+mn-ea"/>
              </a:rPr>
              <a:t>二、储能</a:t>
            </a:r>
            <a:r>
              <a:rPr lang="en-US" altLang="zh-CN" b="1">
                <a:solidFill>
                  <a:schemeClr val="tx1">
                    <a:lumMod val="75000"/>
                    <a:lumOff val="25000"/>
                  </a:schemeClr>
                </a:solidFill>
                <a:latin typeface="+mn-ea"/>
                <a:cs typeface="+mn-ea"/>
                <a:sym typeface="+mn-ea"/>
              </a:rPr>
              <a:t>BMS</a:t>
            </a:r>
            <a:r>
              <a:rPr lang="zh-CN" altLang="en-US" b="1">
                <a:solidFill>
                  <a:schemeClr val="tx1">
                    <a:lumMod val="75000"/>
                    <a:lumOff val="25000"/>
                  </a:schemeClr>
                </a:solidFill>
                <a:latin typeface="+mn-ea"/>
                <a:cs typeface="+mn-ea"/>
                <a:sym typeface="+mn-ea"/>
              </a:rPr>
              <a:t>行业发展现状</a:t>
            </a:r>
            <a:r>
              <a:rPr lang="en-US" altLang="zh-CN" b="1">
                <a:solidFill>
                  <a:schemeClr val="tx1">
                    <a:lumMod val="75000"/>
                    <a:lumOff val="25000"/>
                  </a:schemeClr>
                </a:solidFill>
                <a:latin typeface="+mn-ea"/>
                <a:cs typeface="+mn-ea"/>
                <a:sym typeface="+mn-ea"/>
              </a:rPr>
              <a:t>-</a:t>
            </a:r>
            <a:r>
              <a:rPr lang="zh-CN" altLang="en-US" b="1">
                <a:solidFill>
                  <a:schemeClr val="tx1">
                    <a:lumMod val="75000"/>
                    <a:lumOff val="25000"/>
                  </a:schemeClr>
                </a:solidFill>
                <a:latin typeface="+mn-ea"/>
                <a:cs typeface="+mn-ea"/>
                <a:sym typeface="+mn-ea"/>
              </a:rPr>
              <a:t>宏观环境</a:t>
            </a:r>
          </a:p>
        </p:txBody>
      </p:sp>
      <p:sp>
        <p:nvSpPr>
          <p:cNvPr id="11" name="文本框 10"/>
          <p:cNvSpPr txBox="1"/>
          <p:nvPr/>
        </p:nvSpPr>
        <p:spPr>
          <a:xfrm>
            <a:off x="839470" y="1010920"/>
            <a:ext cx="4337685" cy="1753235"/>
          </a:xfrm>
          <a:prstGeom prst="rect">
            <a:avLst/>
          </a:prstGeom>
          <a:solidFill>
            <a:schemeClr val="accent1">
              <a:lumMod val="60000"/>
              <a:lumOff val="40000"/>
              <a:alpha val="60000"/>
            </a:schemeClr>
          </a:solidFill>
          <a:ln>
            <a:solidFill>
              <a:schemeClr val="bg1">
                <a:lumMod val="65000"/>
              </a:schemeClr>
            </a:solidFill>
          </a:ln>
        </p:spPr>
        <p:txBody>
          <a:bodyPr wrap="square" rtlCol="0">
            <a:spAutoFit/>
          </a:bodyPr>
          <a:lstStyle/>
          <a:p>
            <a:pPr marL="285750" indent="-285750">
              <a:lnSpc>
                <a:spcPct val="150000"/>
              </a:lnSpc>
              <a:buFont typeface="Arial" panose="020B0604020202020204" pitchFamily="34" charset="0"/>
              <a:buChar char="•"/>
            </a:pPr>
            <a:r>
              <a:rPr sz="1200"/>
              <a:t>优化能源结构，实现清洁低碳发展，是推动能源革命的本质要求，也是我国经济社会转型发展的迫切需要。《规划》提出，“十三五”时期非化石能源消费比重提高到15%以上，天然气消费比重力争达到10%，煤炭消费比重降低到58%以下。可以说，清洁低碳能源将是“十三五”期间能源供应增量的主体。”</a:t>
            </a:r>
          </a:p>
        </p:txBody>
      </p:sp>
      <p:sp>
        <p:nvSpPr>
          <p:cNvPr id="18" name="文本框 17"/>
          <p:cNvSpPr txBox="1"/>
          <p:nvPr/>
        </p:nvSpPr>
        <p:spPr>
          <a:xfrm>
            <a:off x="6619240" y="1011555"/>
            <a:ext cx="4232275" cy="1476375"/>
          </a:xfrm>
          <a:prstGeom prst="rect">
            <a:avLst/>
          </a:prstGeom>
          <a:solidFill>
            <a:schemeClr val="accent1">
              <a:lumMod val="60000"/>
              <a:lumOff val="40000"/>
              <a:alpha val="60000"/>
            </a:schemeClr>
          </a:solidFill>
          <a:ln>
            <a:solidFill>
              <a:schemeClr val="bg1">
                <a:lumMod val="65000"/>
              </a:schemeClr>
            </a:solidFill>
          </a:ln>
        </p:spPr>
        <p:txBody>
          <a:bodyPr wrap="square" rtlCol="0">
            <a:spAutoFit/>
          </a:bodyPr>
          <a:lstStyle/>
          <a:p>
            <a:pPr marL="285750" indent="-285750">
              <a:lnSpc>
                <a:spcPct val="150000"/>
              </a:lnSpc>
              <a:buFont typeface="Arial" panose="020B0604020202020204" pitchFamily="34" charset="0"/>
              <a:buChar char="•"/>
            </a:pPr>
            <a:r>
              <a:rPr lang="en-US" altLang="zh-CN" sz="1200"/>
              <a:t>据统计，2020年我国电池管理系统市场需求规模为97亿元，同比增长6.6%。预计2022年市场需求规模将超120亿元。动汽车行业BMS的市场占比提升迅速，市场份额提升至53%，消费电子BMS、储能BMS的市场占比则有所下降，市场份额分别为24%、20%.</a:t>
            </a:r>
          </a:p>
        </p:txBody>
      </p:sp>
      <p:sp>
        <p:nvSpPr>
          <p:cNvPr id="19" name="文本框 18"/>
          <p:cNvSpPr txBox="1"/>
          <p:nvPr/>
        </p:nvSpPr>
        <p:spPr>
          <a:xfrm>
            <a:off x="6657340" y="3435985"/>
            <a:ext cx="4232275" cy="2030095"/>
          </a:xfrm>
          <a:prstGeom prst="rect">
            <a:avLst/>
          </a:prstGeom>
          <a:solidFill>
            <a:schemeClr val="accent1">
              <a:lumMod val="60000"/>
              <a:lumOff val="40000"/>
              <a:alpha val="60000"/>
            </a:schemeClr>
          </a:solidFill>
          <a:ln>
            <a:solidFill>
              <a:schemeClr val="bg1">
                <a:lumMod val="65000"/>
              </a:schemeClr>
            </a:solidFill>
          </a:ln>
        </p:spPr>
        <p:txBody>
          <a:bodyPr wrap="square" rtlCol="0">
            <a:spAutoFit/>
          </a:bodyPr>
          <a:lstStyle/>
          <a:p>
            <a:pPr marL="285750" indent="-285750">
              <a:lnSpc>
                <a:spcPct val="150000"/>
              </a:lnSpc>
              <a:buFont typeface="Arial" panose="020B0604020202020204" pitchFamily="34" charset="0"/>
              <a:buChar char="•"/>
            </a:pPr>
            <a:r>
              <a:rPr lang="en-US" sz="1200"/>
              <a:t>BMS</a:t>
            </a:r>
            <a:r>
              <a:rPr lang="zh-CN" altLang="en-US" sz="1200"/>
              <a:t>的研发不仅要投入大量的时间、金钱，也需要长期的积累，沉淀，优质的</a:t>
            </a:r>
            <a:r>
              <a:rPr lang="en-US" altLang="zh-CN" sz="1200"/>
              <a:t>BMS</a:t>
            </a:r>
            <a:r>
              <a:rPr lang="zh-CN" altLang="en-US" sz="1200"/>
              <a:t>芯片也需要厂商大量实践才能产出。</a:t>
            </a:r>
          </a:p>
          <a:p>
            <a:pPr marL="285750" indent="-285750">
              <a:lnSpc>
                <a:spcPct val="150000"/>
              </a:lnSpc>
              <a:buFont typeface="Arial" panose="020B0604020202020204" pitchFamily="34" charset="0"/>
              <a:buChar char="•"/>
            </a:pPr>
            <a:r>
              <a:rPr lang="zh-CN" altLang="en-US" sz="1200"/>
              <a:t>中国是世界最大的电动市场和储能设备生产商，</a:t>
            </a:r>
            <a:r>
              <a:rPr lang="en-US" altLang="zh-CN" sz="1200"/>
              <a:t>BMS</a:t>
            </a:r>
            <a:r>
              <a:rPr lang="zh-CN" altLang="en-US" sz="1200"/>
              <a:t>产业链相对完善，加之电池在新能源领域的快速发展，电池市场需求增长迅猛，</a:t>
            </a:r>
            <a:r>
              <a:rPr lang="en-US" altLang="zh-CN" sz="1200"/>
              <a:t>BMS</a:t>
            </a:r>
            <a:r>
              <a:rPr lang="zh-CN" altLang="en-US" sz="1200"/>
              <a:t>市场较其它国家更加成熟。但高端的</a:t>
            </a:r>
            <a:r>
              <a:rPr lang="en-US" altLang="zh-CN" sz="1200"/>
              <a:t>BSM</a:t>
            </a:r>
            <a:r>
              <a:rPr lang="zh-CN" altLang="en-US" sz="1200"/>
              <a:t>芯片供应依然是国际企业。</a:t>
            </a:r>
          </a:p>
        </p:txBody>
      </p:sp>
      <p:sp>
        <p:nvSpPr>
          <p:cNvPr id="20" name="文本框 19"/>
          <p:cNvSpPr txBox="1"/>
          <p:nvPr/>
        </p:nvSpPr>
        <p:spPr>
          <a:xfrm>
            <a:off x="840105" y="3712845"/>
            <a:ext cx="4337050" cy="1753235"/>
          </a:xfrm>
          <a:prstGeom prst="rect">
            <a:avLst/>
          </a:prstGeom>
          <a:solidFill>
            <a:schemeClr val="accent1">
              <a:lumMod val="60000"/>
              <a:lumOff val="40000"/>
              <a:alpha val="60000"/>
            </a:schemeClr>
          </a:solidFill>
          <a:ln>
            <a:solidFill>
              <a:schemeClr val="bg1">
                <a:lumMod val="65000"/>
              </a:schemeClr>
            </a:solidFill>
          </a:ln>
        </p:spPr>
        <p:txBody>
          <a:bodyPr wrap="square" rtlCol="0">
            <a:spAutoFit/>
          </a:bodyPr>
          <a:lstStyle/>
          <a:p>
            <a:pPr marL="285750" indent="-285750">
              <a:lnSpc>
                <a:spcPct val="150000"/>
              </a:lnSpc>
              <a:buFont typeface="Arial" panose="020B0604020202020204" pitchFamily="34" charset="0"/>
              <a:buChar char="•"/>
            </a:pPr>
            <a:r>
              <a:rPr lang="zh-CN" altLang="en-US" sz="1200"/>
              <a:t>现阶段，在我国有近百家公司进军电池管理系统领域，电池管理系统生产制造商包括整车厂商、电池厂商、专业电池管理系统厂商。电池管理系统市场三大参与主体电池装机量占比来看，我国整车厂商电池出货量占比为21%，电池厂商电池出货量占比46%，专业电池管理系统厂商电池出货量占比为33%。</a:t>
            </a:r>
          </a:p>
        </p:txBody>
      </p:sp>
      <p:grpSp>
        <p:nvGrpSpPr>
          <p:cNvPr id="28" name="组合 27"/>
          <p:cNvGrpSpPr/>
          <p:nvPr/>
        </p:nvGrpSpPr>
        <p:grpSpPr>
          <a:xfrm>
            <a:off x="4925060" y="2212975"/>
            <a:ext cx="2039620" cy="2050415"/>
            <a:chOff x="7756" y="3485"/>
            <a:chExt cx="3212" cy="3229"/>
          </a:xfrm>
        </p:grpSpPr>
        <p:sp>
          <p:nvSpPr>
            <p:cNvPr id="21" name="椭圆 20"/>
            <p:cNvSpPr/>
            <p:nvPr/>
          </p:nvSpPr>
          <p:spPr>
            <a:xfrm>
              <a:off x="7757" y="3485"/>
              <a:ext cx="3209" cy="3229"/>
            </a:xfrm>
            <a:prstGeom prst="ellipse">
              <a:avLst/>
            </a:prstGeom>
            <a:solidFill>
              <a:srgbClr val="0070C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cxnSp>
          <p:nvCxnSpPr>
            <p:cNvPr id="22" name="直接连接符 21"/>
            <p:cNvCxnSpPr>
              <a:stCxn id="21" idx="2"/>
              <a:endCxn id="21" idx="6"/>
            </p:cNvCxnSpPr>
            <p:nvPr/>
          </p:nvCxnSpPr>
          <p:spPr>
            <a:xfrm>
              <a:off x="7757" y="5100"/>
              <a:ext cx="32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21" idx="4"/>
              <a:endCxn id="21" idx="0"/>
            </p:cNvCxnSpPr>
            <p:nvPr/>
          </p:nvCxnSpPr>
          <p:spPr>
            <a:xfrm flipV="1">
              <a:off x="9362" y="3485"/>
              <a:ext cx="0" cy="32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757" y="4237"/>
              <a:ext cx="1604" cy="628"/>
            </a:xfrm>
            <a:prstGeom prst="rect">
              <a:avLst/>
            </a:prstGeom>
            <a:noFill/>
          </p:spPr>
          <p:txBody>
            <a:bodyPr wrap="square" rtlCol="0">
              <a:spAutoFit/>
            </a:bodyPr>
            <a:lstStyle/>
            <a:p>
              <a:pPr algn="ctr"/>
              <a:r>
                <a:rPr lang="en-US" altLang="zh-CN" sz="2000" b="1">
                  <a:solidFill>
                    <a:schemeClr val="bg1"/>
                  </a:solidFill>
                  <a:latin typeface="微软雅黑" panose="020B0503020204020204" charset="-122"/>
                  <a:ea typeface="微软雅黑" panose="020B0503020204020204" charset="-122"/>
                </a:rPr>
                <a:t>P</a:t>
              </a:r>
              <a:r>
                <a:rPr lang="zh-CN" altLang="en-US" sz="2000" b="1">
                  <a:solidFill>
                    <a:schemeClr val="bg1"/>
                  </a:solidFill>
                  <a:latin typeface="微软雅黑" panose="020B0503020204020204" charset="-122"/>
                  <a:ea typeface="微软雅黑" panose="020B0503020204020204" charset="-122"/>
                </a:rPr>
                <a:t>政策</a:t>
              </a:r>
            </a:p>
          </p:txBody>
        </p:sp>
        <p:sp>
          <p:nvSpPr>
            <p:cNvPr id="25" name="文本框 24"/>
            <p:cNvSpPr txBox="1"/>
            <p:nvPr/>
          </p:nvSpPr>
          <p:spPr>
            <a:xfrm>
              <a:off x="9362" y="4237"/>
              <a:ext cx="1605" cy="628"/>
            </a:xfrm>
            <a:prstGeom prst="rect">
              <a:avLst/>
            </a:prstGeom>
            <a:noFill/>
          </p:spPr>
          <p:txBody>
            <a:bodyPr wrap="square" rtlCol="0">
              <a:spAutoFit/>
            </a:bodyPr>
            <a:lstStyle/>
            <a:p>
              <a:pPr algn="ctr"/>
              <a:r>
                <a:rPr lang="en-US" altLang="zh-CN" sz="2000" b="1">
                  <a:solidFill>
                    <a:schemeClr val="bg1"/>
                  </a:solidFill>
                  <a:latin typeface="微软雅黑" panose="020B0503020204020204" charset="-122"/>
                  <a:ea typeface="微软雅黑" panose="020B0503020204020204" charset="-122"/>
                </a:rPr>
                <a:t>E</a:t>
              </a:r>
              <a:r>
                <a:rPr lang="zh-CN" altLang="en-US" sz="2000" b="1">
                  <a:solidFill>
                    <a:schemeClr val="bg1"/>
                  </a:solidFill>
                  <a:latin typeface="微软雅黑" panose="020B0503020204020204" charset="-122"/>
                  <a:ea typeface="微软雅黑" panose="020B0503020204020204" charset="-122"/>
                </a:rPr>
                <a:t>经济</a:t>
              </a:r>
            </a:p>
          </p:txBody>
        </p:sp>
        <p:sp>
          <p:nvSpPr>
            <p:cNvPr id="26" name="文本框 25"/>
            <p:cNvSpPr txBox="1"/>
            <p:nvPr/>
          </p:nvSpPr>
          <p:spPr>
            <a:xfrm>
              <a:off x="7756" y="5342"/>
              <a:ext cx="1605" cy="628"/>
            </a:xfrm>
            <a:prstGeom prst="rect">
              <a:avLst/>
            </a:prstGeom>
            <a:noFill/>
          </p:spPr>
          <p:txBody>
            <a:bodyPr wrap="square" rtlCol="0">
              <a:spAutoFit/>
            </a:bodyPr>
            <a:lstStyle/>
            <a:p>
              <a:pPr algn="ctr"/>
              <a:r>
                <a:rPr lang="en-US" altLang="zh-CN" sz="2000" b="1">
                  <a:solidFill>
                    <a:schemeClr val="bg1"/>
                  </a:solidFill>
                  <a:latin typeface="微软雅黑" panose="020B0503020204020204" charset="-122"/>
                  <a:ea typeface="微软雅黑" panose="020B0503020204020204" charset="-122"/>
                </a:rPr>
                <a:t>S</a:t>
              </a:r>
              <a:r>
                <a:rPr lang="zh-CN" altLang="en-US" sz="2000" b="1">
                  <a:solidFill>
                    <a:schemeClr val="bg1"/>
                  </a:solidFill>
                  <a:latin typeface="微软雅黑" panose="020B0503020204020204" charset="-122"/>
                  <a:ea typeface="微软雅黑" panose="020B0503020204020204" charset="-122"/>
                </a:rPr>
                <a:t>社会</a:t>
              </a:r>
            </a:p>
          </p:txBody>
        </p:sp>
        <p:sp>
          <p:nvSpPr>
            <p:cNvPr id="27" name="文本框 26"/>
            <p:cNvSpPr txBox="1"/>
            <p:nvPr/>
          </p:nvSpPr>
          <p:spPr>
            <a:xfrm>
              <a:off x="9362" y="5342"/>
              <a:ext cx="1606" cy="628"/>
            </a:xfrm>
            <a:prstGeom prst="rect">
              <a:avLst/>
            </a:prstGeom>
            <a:noFill/>
          </p:spPr>
          <p:txBody>
            <a:bodyPr wrap="square" rtlCol="0">
              <a:spAutoFit/>
            </a:bodyPr>
            <a:lstStyle/>
            <a:p>
              <a:pPr algn="ctr"/>
              <a:r>
                <a:rPr lang="en-US" altLang="zh-CN" sz="2000" b="1">
                  <a:solidFill>
                    <a:schemeClr val="bg1"/>
                  </a:solidFill>
                  <a:latin typeface="微软雅黑" panose="020B0503020204020204" charset="-122"/>
                  <a:ea typeface="微软雅黑" panose="020B0503020204020204" charset="-122"/>
                </a:rPr>
                <a:t>T</a:t>
              </a:r>
              <a:r>
                <a:rPr lang="zh-CN" altLang="en-US" sz="2000" b="1">
                  <a:solidFill>
                    <a:schemeClr val="bg1"/>
                  </a:solidFill>
                  <a:latin typeface="微软雅黑" panose="020B0503020204020204" charset="-122"/>
                  <a:ea typeface="微软雅黑" panose="020B0503020204020204" charset="-122"/>
                </a:rPr>
                <a:t>技术</a:t>
              </a: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192000" cy="6858000"/>
          </a:xfrm>
          <a:prstGeom prst="rect">
            <a:avLst/>
          </a:prstGeom>
          <a:blipFill dpi="0" rotWithShape="1">
            <a:blip r:embed="rId3">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矩形 38"/>
          <p:cNvSpPr/>
          <p:nvPr/>
        </p:nvSpPr>
        <p:spPr>
          <a:xfrm>
            <a:off x="0" y="67294125"/>
            <a:ext cx="12192000" cy="6858000"/>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8" name="图片 7" descr="Logo英文(蓝色)"/>
          <p:cNvPicPr>
            <a:picLocks noChangeAspect="1"/>
          </p:cNvPicPr>
          <p:nvPr/>
        </p:nvPicPr>
        <p:blipFill>
          <a:blip r:embed="rId4"/>
          <a:stretch>
            <a:fillRect/>
          </a:stretch>
        </p:blipFill>
        <p:spPr>
          <a:xfrm>
            <a:off x="10679430" y="384810"/>
            <a:ext cx="1069340" cy="163830"/>
          </a:xfrm>
          <a:prstGeom prst="rect">
            <a:avLst/>
          </a:prstGeom>
        </p:spPr>
      </p:pic>
      <p:sp>
        <p:nvSpPr>
          <p:cNvPr id="3" name="文本框 2"/>
          <p:cNvSpPr txBox="1"/>
          <p:nvPr/>
        </p:nvSpPr>
        <p:spPr>
          <a:xfrm>
            <a:off x="414020" y="14605"/>
            <a:ext cx="5972810" cy="368300"/>
          </a:xfrm>
          <a:prstGeom prst="rect">
            <a:avLst/>
          </a:prstGeom>
          <a:noFill/>
        </p:spPr>
        <p:txBody>
          <a:bodyPr wrap="square" rtlCol="0">
            <a:spAutoFit/>
          </a:bodyPr>
          <a:lstStyle/>
          <a:p>
            <a:r>
              <a:rPr lang="zh-CN" altLang="en-US" b="1">
                <a:solidFill>
                  <a:schemeClr val="tx1">
                    <a:lumMod val="75000"/>
                    <a:lumOff val="25000"/>
                  </a:schemeClr>
                </a:solidFill>
                <a:latin typeface="+mn-ea"/>
                <a:cs typeface="+mn-ea"/>
                <a:sym typeface="+mn-ea"/>
              </a:rPr>
              <a:t>二、储能</a:t>
            </a:r>
            <a:r>
              <a:rPr lang="en-US" altLang="zh-CN" b="1">
                <a:solidFill>
                  <a:schemeClr val="tx1">
                    <a:lumMod val="75000"/>
                    <a:lumOff val="25000"/>
                  </a:schemeClr>
                </a:solidFill>
                <a:latin typeface="+mn-ea"/>
                <a:cs typeface="+mn-ea"/>
                <a:sym typeface="+mn-ea"/>
              </a:rPr>
              <a:t>BMS</a:t>
            </a:r>
            <a:r>
              <a:rPr lang="zh-CN" altLang="en-US" b="1">
                <a:solidFill>
                  <a:schemeClr val="tx1">
                    <a:lumMod val="75000"/>
                    <a:lumOff val="25000"/>
                  </a:schemeClr>
                </a:solidFill>
                <a:latin typeface="+mn-ea"/>
                <a:cs typeface="+mn-ea"/>
                <a:sym typeface="+mn-ea"/>
              </a:rPr>
              <a:t>行业发展现状</a:t>
            </a:r>
            <a:r>
              <a:rPr lang="en-US" altLang="zh-CN" b="1">
                <a:solidFill>
                  <a:schemeClr val="tx1">
                    <a:lumMod val="75000"/>
                    <a:lumOff val="25000"/>
                  </a:schemeClr>
                </a:solidFill>
                <a:latin typeface="+mn-ea"/>
                <a:cs typeface="+mn-ea"/>
                <a:sym typeface="+mn-ea"/>
              </a:rPr>
              <a:t>-</a:t>
            </a:r>
            <a:r>
              <a:rPr lang="zh-CN" altLang="en-US" b="1">
                <a:solidFill>
                  <a:schemeClr val="tx1">
                    <a:lumMod val="75000"/>
                    <a:lumOff val="25000"/>
                  </a:schemeClr>
                </a:solidFill>
                <a:latin typeface="+mn-ea"/>
                <a:cs typeface="+mn-ea"/>
                <a:sym typeface="+mn-ea"/>
              </a:rPr>
              <a:t>宏观环境</a:t>
            </a:r>
          </a:p>
        </p:txBody>
      </p:sp>
      <p:sp>
        <p:nvSpPr>
          <p:cNvPr id="4" name="文本框 3"/>
          <p:cNvSpPr txBox="1"/>
          <p:nvPr/>
        </p:nvSpPr>
        <p:spPr>
          <a:xfrm>
            <a:off x="725170" y="603250"/>
            <a:ext cx="782955" cy="368300"/>
          </a:xfrm>
          <a:prstGeom prst="rect">
            <a:avLst/>
          </a:prstGeom>
          <a:noFill/>
        </p:spPr>
        <p:txBody>
          <a:bodyPr wrap="none" rtlCol="0" anchor="t">
            <a:spAutoFit/>
          </a:bodyPr>
          <a:lstStyle/>
          <a:p>
            <a:r>
              <a:rPr lang="en-US" altLang="zh-CN" b="1">
                <a:solidFill>
                  <a:srgbClr val="FF0000"/>
                </a:solidFill>
                <a:latin typeface="微软雅黑" panose="020B0503020204020204" charset="-122"/>
                <a:ea typeface="微软雅黑" panose="020B0503020204020204" charset="-122"/>
                <a:sym typeface="+mn-ea"/>
              </a:rPr>
              <a:t>T</a:t>
            </a:r>
            <a:r>
              <a:rPr lang="zh-CN" altLang="en-US" b="1">
                <a:solidFill>
                  <a:srgbClr val="FF0000"/>
                </a:solidFill>
                <a:latin typeface="微软雅黑" panose="020B0503020204020204" charset="-122"/>
                <a:ea typeface="微软雅黑" panose="020B0503020204020204" charset="-122"/>
                <a:sym typeface="+mn-ea"/>
              </a:rPr>
              <a:t>技术</a:t>
            </a:r>
          </a:p>
        </p:txBody>
      </p:sp>
      <p:sp>
        <p:nvSpPr>
          <p:cNvPr id="5" name="文本框 4"/>
          <p:cNvSpPr txBox="1"/>
          <p:nvPr/>
        </p:nvSpPr>
        <p:spPr>
          <a:xfrm>
            <a:off x="839470" y="2748280"/>
            <a:ext cx="4648200" cy="3646170"/>
          </a:xfrm>
          <a:prstGeom prst="rect">
            <a:avLst/>
          </a:prstGeom>
          <a:noFill/>
        </p:spPr>
        <p:txBody>
          <a:bodyPr wrap="square" rtlCol="0" anchor="t">
            <a:spAutoFit/>
          </a:bodyPr>
          <a:lstStyle/>
          <a:p>
            <a:pPr marL="285750" indent="-285750">
              <a:lnSpc>
                <a:spcPct val="150000"/>
              </a:lnSpc>
              <a:buFont typeface="Arial" panose="020B0604020202020204" pitchFamily="34" charset="0"/>
              <a:buChar char="•"/>
            </a:pPr>
            <a:r>
              <a:rPr lang="zh-CN" altLang="en-US" sz="1400" b="1"/>
              <a:t>功能安全：</a:t>
            </a:r>
            <a:r>
              <a:rPr lang="zh-CN" altLang="en-US" sz="1400"/>
              <a:t>如何避免不合理风险，做到功能安全。</a:t>
            </a:r>
          </a:p>
          <a:p>
            <a:pPr marL="285750" indent="-285750">
              <a:lnSpc>
                <a:spcPct val="150000"/>
              </a:lnSpc>
              <a:buFont typeface="Arial" panose="020B0604020202020204" pitchFamily="34" charset="0"/>
              <a:buChar char="•"/>
            </a:pPr>
            <a:r>
              <a:rPr lang="zh-CN" altLang="en-US" sz="1400" b="1"/>
              <a:t>电池的诊断技术：</a:t>
            </a:r>
            <a:r>
              <a:rPr lang="zh-CN" altLang="en-US" sz="1400"/>
              <a:t>电池的诊断技术是近年来逐渐被重视的技术，它要求电池管理系统非常了解电池的特性，能在电池工作或者闲置的时候判定电池是否已经失效或者存在着将要失效的风险。此外，先进的电池诊断技术还包括如何衡量电池包内电池的一致性，电池组自激活、自修复等功能。</a:t>
            </a:r>
          </a:p>
          <a:p>
            <a:pPr marL="285750" indent="-285750">
              <a:lnSpc>
                <a:spcPct val="150000"/>
              </a:lnSpc>
              <a:buFont typeface="Arial" panose="020B0604020202020204" pitchFamily="34" charset="0"/>
              <a:buChar char="•"/>
            </a:pPr>
            <a:r>
              <a:rPr lang="zh-CN" altLang="en-US" sz="1400" b="1"/>
              <a:t>低成本技术：</a:t>
            </a:r>
            <a:r>
              <a:rPr lang="zh-CN" altLang="en-US" sz="1400"/>
              <a:t>随着电动汽车的规模化发展，电池管理系统的成本逐渐成为关注的重点，如何在保证安全可靠性的基础上实现电池管理系统的低成本设计，需要在系统架构、芯片设计等各方面努力。</a:t>
            </a:r>
          </a:p>
        </p:txBody>
      </p:sp>
      <p:pic>
        <p:nvPicPr>
          <p:cNvPr id="14" name="图片 13"/>
          <p:cNvPicPr>
            <a:picLocks noChangeAspect="1"/>
          </p:cNvPicPr>
          <p:nvPr/>
        </p:nvPicPr>
        <p:blipFill>
          <a:blip r:embed="rId5"/>
          <a:stretch>
            <a:fillRect/>
          </a:stretch>
        </p:blipFill>
        <p:spPr>
          <a:xfrm>
            <a:off x="5610860" y="2818130"/>
            <a:ext cx="5823585" cy="3276600"/>
          </a:xfrm>
          <a:prstGeom prst="rect">
            <a:avLst/>
          </a:prstGeom>
        </p:spPr>
      </p:pic>
      <p:sp>
        <p:nvSpPr>
          <p:cNvPr id="15" name="文本框 14"/>
          <p:cNvSpPr txBox="1"/>
          <p:nvPr/>
        </p:nvSpPr>
        <p:spPr>
          <a:xfrm>
            <a:off x="839470" y="1041400"/>
            <a:ext cx="10367010" cy="1706880"/>
          </a:xfrm>
          <a:prstGeom prst="rect">
            <a:avLst/>
          </a:prstGeom>
          <a:noFill/>
        </p:spPr>
        <p:txBody>
          <a:bodyPr wrap="square" rtlCol="0" anchor="t">
            <a:spAutoFit/>
          </a:bodyPr>
          <a:lstStyle/>
          <a:p>
            <a:pPr marL="285750" indent="-285750">
              <a:lnSpc>
                <a:spcPct val="150000"/>
              </a:lnSpc>
              <a:buFont typeface="Arial" panose="020B0604020202020204" pitchFamily="34" charset="0"/>
              <a:buChar char="•"/>
            </a:pPr>
            <a:r>
              <a:rPr lang="zh-CN" altLang="en-US" sz="1400" b="1"/>
              <a:t>集成化设计：</a:t>
            </a:r>
            <a:r>
              <a:rPr lang="zh-CN" altLang="en-US" sz="1400"/>
              <a:t>随着集成电路的发展，微控制器MCU的功能和资源极大的强化，使得BMS主控和整车控制器的集成提供了可能。通过简化BMS的责任，使其更专注于电池本身管理，集成后的整车控制器根据整车信息和电池信息实现整车更合理的控制。该系统减小了中间环节，提高了整车系统的实时性、安全性、可靠性，减少了BMS的主控部件，大大降低了系统的成本。</a:t>
            </a:r>
          </a:p>
          <a:p>
            <a:pPr marL="285750" indent="-285750">
              <a:lnSpc>
                <a:spcPct val="150000"/>
              </a:lnSpc>
              <a:buFont typeface="Arial" panose="020B0604020202020204" pitchFamily="34" charset="0"/>
              <a:buChar char="•"/>
            </a:pPr>
            <a:r>
              <a:rPr lang="zh-CN" altLang="en-US" sz="1400" b="1"/>
              <a:t>电池的全生命周期管理：</a:t>
            </a:r>
            <a:r>
              <a:rPr lang="zh-CN" altLang="en-US" sz="1400"/>
              <a:t>为了节能、环保，最大化的提高电池的使用价值，动力电池退役后的梯次利用成为整个行业关注的热点，通过各种手段实现电池全生命周期的管理是目前研究的重点。</a:t>
            </a:r>
          </a:p>
        </p:txBody>
      </p:sp>
      <p:sp>
        <p:nvSpPr>
          <p:cNvPr id="25" name="文本框 24"/>
          <p:cNvSpPr txBox="1"/>
          <p:nvPr/>
        </p:nvSpPr>
        <p:spPr>
          <a:xfrm>
            <a:off x="9838690" y="6211570"/>
            <a:ext cx="1933575" cy="245110"/>
          </a:xfrm>
          <a:prstGeom prst="rect">
            <a:avLst/>
          </a:prstGeom>
          <a:noFill/>
        </p:spPr>
        <p:txBody>
          <a:bodyPr wrap="square" rtlCol="0">
            <a:spAutoFit/>
          </a:bodyPr>
          <a:lstStyle/>
          <a:p>
            <a:pPr algn="r"/>
            <a:r>
              <a:rPr lang="zh-CN" altLang="en-US" sz="1000"/>
              <a:t>数据源：国家统计局</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192000" cy="6858000"/>
          </a:xfrm>
          <a:prstGeom prst="rect">
            <a:avLst/>
          </a:prstGeom>
          <a:blipFill dpi="0" rotWithShape="1">
            <a:blip r:embed="rId3">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矩形 38"/>
          <p:cNvSpPr/>
          <p:nvPr/>
        </p:nvSpPr>
        <p:spPr>
          <a:xfrm>
            <a:off x="0" y="67294125"/>
            <a:ext cx="12192000" cy="6858000"/>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8" name="图片 7" descr="Logo英文(蓝色)"/>
          <p:cNvPicPr>
            <a:picLocks noChangeAspect="1"/>
          </p:cNvPicPr>
          <p:nvPr/>
        </p:nvPicPr>
        <p:blipFill>
          <a:blip r:embed="rId4"/>
          <a:stretch>
            <a:fillRect/>
          </a:stretch>
        </p:blipFill>
        <p:spPr>
          <a:xfrm>
            <a:off x="10679430" y="384810"/>
            <a:ext cx="1069340" cy="163830"/>
          </a:xfrm>
          <a:prstGeom prst="rect">
            <a:avLst/>
          </a:prstGeom>
        </p:spPr>
      </p:pic>
      <p:sp>
        <p:nvSpPr>
          <p:cNvPr id="3" name="文本框 2"/>
          <p:cNvSpPr txBox="1"/>
          <p:nvPr/>
        </p:nvSpPr>
        <p:spPr>
          <a:xfrm>
            <a:off x="414020" y="14605"/>
            <a:ext cx="5972810" cy="368300"/>
          </a:xfrm>
          <a:prstGeom prst="rect">
            <a:avLst/>
          </a:prstGeom>
          <a:noFill/>
        </p:spPr>
        <p:txBody>
          <a:bodyPr wrap="square" rtlCol="0">
            <a:spAutoFit/>
          </a:bodyPr>
          <a:lstStyle/>
          <a:p>
            <a:r>
              <a:rPr lang="zh-CN" altLang="en-US" b="1">
                <a:solidFill>
                  <a:schemeClr val="tx1">
                    <a:lumMod val="75000"/>
                    <a:lumOff val="25000"/>
                  </a:schemeClr>
                </a:solidFill>
                <a:latin typeface="+mn-ea"/>
                <a:cs typeface="+mn-ea"/>
                <a:sym typeface="+mn-ea"/>
              </a:rPr>
              <a:t>二、储能</a:t>
            </a:r>
            <a:r>
              <a:rPr lang="en-US" altLang="zh-CN" b="1">
                <a:solidFill>
                  <a:schemeClr val="tx1">
                    <a:lumMod val="75000"/>
                    <a:lumOff val="25000"/>
                  </a:schemeClr>
                </a:solidFill>
                <a:latin typeface="+mn-ea"/>
                <a:cs typeface="+mn-ea"/>
                <a:sym typeface="+mn-ea"/>
              </a:rPr>
              <a:t>BMS</a:t>
            </a:r>
            <a:r>
              <a:rPr lang="zh-CN" altLang="en-US" b="1">
                <a:solidFill>
                  <a:schemeClr val="tx1">
                    <a:lumMod val="75000"/>
                    <a:lumOff val="25000"/>
                  </a:schemeClr>
                </a:solidFill>
                <a:latin typeface="+mn-ea"/>
                <a:cs typeface="+mn-ea"/>
                <a:sym typeface="+mn-ea"/>
              </a:rPr>
              <a:t>行业发展现状</a:t>
            </a:r>
            <a:r>
              <a:rPr lang="en-US" altLang="zh-CN" b="1">
                <a:solidFill>
                  <a:schemeClr val="tx1">
                    <a:lumMod val="75000"/>
                    <a:lumOff val="25000"/>
                  </a:schemeClr>
                </a:solidFill>
                <a:latin typeface="+mn-ea"/>
                <a:cs typeface="+mn-ea"/>
                <a:sym typeface="+mn-ea"/>
              </a:rPr>
              <a:t>-</a:t>
            </a:r>
            <a:r>
              <a:rPr lang="zh-CN" altLang="en-US" b="1">
                <a:solidFill>
                  <a:schemeClr val="tx1">
                    <a:lumMod val="75000"/>
                    <a:lumOff val="25000"/>
                  </a:schemeClr>
                </a:solidFill>
                <a:latin typeface="+mn-ea"/>
                <a:cs typeface="+mn-ea"/>
                <a:sym typeface="+mn-ea"/>
              </a:rPr>
              <a:t>宏观环境</a:t>
            </a:r>
          </a:p>
        </p:txBody>
      </p:sp>
      <p:sp>
        <p:nvSpPr>
          <p:cNvPr id="4" name="文本框 3"/>
          <p:cNvSpPr txBox="1"/>
          <p:nvPr/>
        </p:nvSpPr>
        <p:spPr>
          <a:xfrm>
            <a:off x="725170" y="660400"/>
            <a:ext cx="782955" cy="368300"/>
          </a:xfrm>
          <a:prstGeom prst="rect">
            <a:avLst/>
          </a:prstGeom>
          <a:noFill/>
        </p:spPr>
        <p:txBody>
          <a:bodyPr wrap="none" rtlCol="0" anchor="t">
            <a:spAutoFit/>
          </a:bodyPr>
          <a:lstStyle/>
          <a:p>
            <a:r>
              <a:rPr lang="en-US" altLang="zh-CN" b="1">
                <a:solidFill>
                  <a:srgbClr val="FF0000"/>
                </a:solidFill>
                <a:latin typeface="微软雅黑" panose="020B0503020204020204" charset="-122"/>
                <a:ea typeface="微软雅黑" panose="020B0503020204020204" charset="-122"/>
                <a:sym typeface="+mn-ea"/>
              </a:rPr>
              <a:t>T</a:t>
            </a:r>
            <a:r>
              <a:rPr lang="zh-CN" altLang="en-US" b="1">
                <a:solidFill>
                  <a:srgbClr val="FF0000"/>
                </a:solidFill>
                <a:latin typeface="微软雅黑" panose="020B0503020204020204" charset="-122"/>
                <a:ea typeface="微软雅黑" panose="020B0503020204020204" charset="-122"/>
                <a:sym typeface="+mn-ea"/>
              </a:rPr>
              <a:t>技术</a:t>
            </a:r>
          </a:p>
        </p:txBody>
      </p:sp>
      <p:graphicFrame>
        <p:nvGraphicFramePr>
          <p:cNvPr id="2" name="图示 1"/>
          <p:cNvGraphicFramePr/>
          <p:nvPr/>
        </p:nvGraphicFramePr>
        <p:xfrm>
          <a:off x="725170" y="1534795"/>
          <a:ext cx="4441825" cy="39700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图片 5"/>
          <p:cNvPicPr>
            <a:picLocks noChangeAspect="1"/>
          </p:cNvPicPr>
          <p:nvPr/>
        </p:nvPicPr>
        <p:blipFill>
          <a:blip r:embed="rId10"/>
          <a:stretch>
            <a:fillRect/>
          </a:stretch>
        </p:blipFill>
        <p:spPr>
          <a:xfrm>
            <a:off x="5420995" y="1724660"/>
            <a:ext cx="6170930" cy="3713480"/>
          </a:xfrm>
          <a:prstGeom prst="rect">
            <a:avLst/>
          </a:prstGeom>
        </p:spPr>
      </p:pic>
      <p:sp>
        <p:nvSpPr>
          <p:cNvPr id="7" name="文本框 6"/>
          <p:cNvSpPr txBox="1"/>
          <p:nvPr/>
        </p:nvSpPr>
        <p:spPr>
          <a:xfrm>
            <a:off x="5420995" y="1166495"/>
            <a:ext cx="2964180" cy="368300"/>
          </a:xfrm>
          <a:prstGeom prst="rect">
            <a:avLst/>
          </a:prstGeom>
          <a:noFill/>
        </p:spPr>
        <p:txBody>
          <a:bodyPr wrap="none" rtlCol="0">
            <a:spAutoFit/>
          </a:bodyPr>
          <a:lstStyle/>
          <a:p>
            <a:r>
              <a:rPr lang="zh-CN" altLang="en-US"/>
              <a:t>电池</a:t>
            </a:r>
            <a:r>
              <a:rPr lang="en-US" altLang="zh-CN"/>
              <a:t>BMS</a:t>
            </a:r>
            <a:r>
              <a:rPr lang="zh-CN" altLang="en-US"/>
              <a:t>系统上下游产业链</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192000" cy="6858000"/>
          </a:xfrm>
          <a:prstGeom prst="rect">
            <a:avLst/>
          </a:prstGeom>
          <a:blipFill dpi="0" rotWithShape="1">
            <a:blip r:embed="rId3">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矩形 38"/>
          <p:cNvSpPr/>
          <p:nvPr/>
        </p:nvSpPr>
        <p:spPr>
          <a:xfrm>
            <a:off x="0" y="67294125"/>
            <a:ext cx="12192000" cy="6858000"/>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8" name="图片 7" descr="Logo英文(蓝色)"/>
          <p:cNvPicPr>
            <a:picLocks noChangeAspect="1"/>
          </p:cNvPicPr>
          <p:nvPr/>
        </p:nvPicPr>
        <p:blipFill>
          <a:blip r:embed="rId4"/>
          <a:stretch>
            <a:fillRect/>
          </a:stretch>
        </p:blipFill>
        <p:spPr>
          <a:xfrm>
            <a:off x="10679430" y="384810"/>
            <a:ext cx="1069340" cy="163830"/>
          </a:xfrm>
          <a:prstGeom prst="rect">
            <a:avLst/>
          </a:prstGeom>
        </p:spPr>
      </p:pic>
      <p:sp>
        <p:nvSpPr>
          <p:cNvPr id="3" name="文本框 2"/>
          <p:cNvSpPr txBox="1"/>
          <p:nvPr/>
        </p:nvSpPr>
        <p:spPr>
          <a:xfrm>
            <a:off x="414020" y="14605"/>
            <a:ext cx="5972810" cy="368300"/>
          </a:xfrm>
          <a:prstGeom prst="rect">
            <a:avLst/>
          </a:prstGeom>
          <a:noFill/>
        </p:spPr>
        <p:txBody>
          <a:bodyPr wrap="square" rtlCol="0">
            <a:spAutoFit/>
          </a:bodyPr>
          <a:lstStyle/>
          <a:p>
            <a:r>
              <a:rPr lang="zh-CN" altLang="en-US" b="1">
                <a:solidFill>
                  <a:schemeClr val="tx1">
                    <a:lumMod val="75000"/>
                    <a:lumOff val="25000"/>
                  </a:schemeClr>
                </a:solidFill>
                <a:latin typeface="+mn-ea"/>
                <a:cs typeface="+mn-ea"/>
                <a:sym typeface="+mn-ea"/>
              </a:rPr>
              <a:t>三、</a:t>
            </a:r>
            <a:r>
              <a:rPr lang="en-US" altLang="zh-CN" b="1">
                <a:solidFill>
                  <a:schemeClr val="tx1">
                    <a:lumMod val="75000"/>
                    <a:lumOff val="25000"/>
                  </a:schemeClr>
                </a:solidFill>
                <a:latin typeface="+mn-ea"/>
                <a:cs typeface="+mn-ea"/>
                <a:sym typeface="+mn-ea"/>
              </a:rPr>
              <a:t>BMS</a:t>
            </a:r>
            <a:r>
              <a:rPr lang="zh-CN" altLang="en-US" b="1">
                <a:solidFill>
                  <a:schemeClr val="tx1">
                    <a:lumMod val="75000"/>
                    <a:lumOff val="25000"/>
                  </a:schemeClr>
                </a:solidFill>
                <a:latin typeface="+mn-ea"/>
                <a:cs typeface="+mn-ea"/>
                <a:sym typeface="+mn-ea"/>
              </a:rPr>
              <a:t>市场情况</a:t>
            </a:r>
            <a:endParaRPr lang="en-US" altLang="zh-CN" b="1">
              <a:solidFill>
                <a:schemeClr val="tx1">
                  <a:lumMod val="75000"/>
                  <a:lumOff val="25000"/>
                </a:schemeClr>
              </a:solidFill>
              <a:latin typeface="+mn-ea"/>
              <a:cs typeface="+mn-ea"/>
              <a:sym typeface="+mn-ea"/>
            </a:endParaRPr>
          </a:p>
        </p:txBody>
      </p:sp>
      <p:sp>
        <p:nvSpPr>
          <p:cNvPr id="5" name="文本框 4"/>
          <p:cNvSpPr txBox="1"/>
          <p:nvPr/>
        </p:nvSpPr>
        <p:spPr>
          <a:xfrm>
            <a:off x="9484360" y="6261100"/>
            <a:ext cx="2287905" cy="245110"/>
          </a:xfrm>
          <a:prstGeom prst="rect">
            <a:avLst/>
          </a:prstGeom>
          <a:noFill/>
        </p:spPr>
        <p:txBody>
          <a:bodyPr wrap="square" rtlCol="0">
            <a:spAutoFit/>
          </a:bodyPr>
          <a:lstStyle/>
          <a:p>
            <a:pPr algn="r"/>
            <a:r>
              <a:rPr lang="zh-CN" altLang="en-US" sz="1000"/>
              <a:t>数据源：智研咨询，网络公开资料</a:t>
            </a:r>
          </a:p>
        </p:txBody>
      </p:sp>
      <p:graphicFrame>
        <p:nvGraphicFramePr>
          <p:cNvPr id="2" name="图表 1" descr="7b0a202020202263686172745265734964223a20223230343732313936220a7d0a"/>
          <p:cNvGraphicFramePr/>
          <p:nvPr/>
        </p:nvGraphicFramePr>
        <p:xfrm>
          <a:off x="4320540" y="974090"/>
          <a:ext cx="3253740" cy="25838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图表 8" descr="7b0a202020202263686172745265734964223a20223230343732313936220a7d0a"/>
          <p:cNvGraphicFramePr/>
          <p:nvPr/>
        </p:nvGraphicFramePr>
        <p:xfrm>
          <a:off x="7997825" y="974090"/>
          <a:ext cx="3217545" cy="25838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图表 11"/>
          <p:cNvGraphicFramePr/>
          <p:nvPr/>
        </p:nvGraphicFramePr>
        <p:xfrm>
          <a:off x="972820" y="3771900"/>
          <a:ext cx="10241915" cy="2510790"/>
        </p:xfrm>
        <a:graphic>
          <a:graphicData uri="http://schemas.openxmlformats.org/drawingml/2006/chart">
            <c:chart xmlns:c="http://schemas.openxmlformats.org/drawingml/2006/chart" xmlns:r="http://schemas.openxmlformats.org/officeDocument/2006/relationships" r:id="rId7"/>
          </a:graphicData>
        </a:graphic>
      </p:graphicFrame>
      <p:sp>
        <p:nvSpPr>
          <p:cNvPr id="14" name="文本框 13"/>
          <p:cNvSpPr txBox="1"/>
          <p:nvPr/>
        </p:nvSpPr>
        <p:spPr>
          <a:xfrm>
            <a:off x="8735695" y="4085590"/>
            <a:ext cx="1383665" cy="245110"/>
          </a:xfrm>
          <a:prstGeom prst="rect">
            <a:avLst/>
          </a:prstGeom>
          <a:noFill/>
        </p:spPr>
        <p:txBody>
          <a:bodyPr wrap="square" rtlCol="0">
            <a:spAutoFit/>
          </a:bodyPr>
          <a:lstStyle/>
          <a:p>
            <a:r>
              <a:rPr lang="zh-CN" altLang="en-US" sz="1000"/>
              <a:t>单位：亿元</a:t>
            </a:r>
          </a:p>
        </p:txBody>
      </p:sp>
      <p:sp>
        <p:nvSpPr>
          <p:cNvPr id="15" name="文本框 14"/>
          <p:cNvSpPr txBox="1"/>
          <p:nvPr/>
        </p:nvSpPr>
        <p:spPr>
          <a:xfrm>
            <a:off x="727075" y="821055"/>
            <a:ext cx="2987675" cy="2306955"/>
          </a:xfrm>
          <a:prstGeom prst="rect">
            <a:avLst/>
          </a:prstGeom>
          <a:noFill/>
        </p:spPr>
        <p:txBody>
          <a:bodyPr wrap="square" rtlCol="0" anchor="t">
            <a:spAutoFit/>
          </a:bodyPr>
          <a:lstStyle/>
          <a:p>
            <a:pPr>
              <a:lnSpc>
                <a:spcPct val="150000"/>
              </a:lnSpc>
            </a:pPr>
            <a:r>
              <a:rPr lang="zh-CN" altLang="en-US" sz="1600"/>
              <a:t>电动汽车行业BMS份额提高，总体需求在增加。</a:t>
            </a:r>
          </a:p>
          <a:p>
            <a:pPr>
              <a:lnSpc>
                <a:spcPct val="150000"/>
              </a:lnSpc>
            </a:pPr>
            <a:r>
              <a:rPr lang="zh-CN" altLang="en-US" sz="1600"/>
              <a:t>随着电池管理系统产品逐渐成熟，硬件门槛降低，市场可选供应商增加，造成产品价格有所下降。</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192000" cy="6858000"/>
          </a:xfrm>
          <a:prstGeom prst="rect">
            <a:avLst/>
          </a:prstGeom>
          <a:blipFill dpi="0" rotWithShape="1">
            <a:blip r:embed="rId4">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矩形 38"/>
          <p:cNvSpPr/>
          <p:nvPr/>
        </p:nvSpPr>
        <p:spPr>
          <a:xfrm>
            <a:off x="0" y="67294125"/>
            <a:ext cx="12192000" cy="6858000"/>
          </a:xfrm>
          <a:prstGeom prst="rect">
            <a:avLst/>
          </a:prstGeom>
          <a:blipFill dpi="0" rotWithShape="1">
            <a:blip r:embed="rId4">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8" name="图片 7" descr="Logo英文(蓝色)"/>
          <p:cNvPicPr>
            <a:picLocks noChangeAspect="1"/>
          </p:cNvPicPr>
          <p:nvPr/>
        </p:nvPicPr>
        <p:blipFill>
          <a:blip r:embed="rId5"/>
          <a:stretch>
            <a:fillRect/>
          </a:stretch>
        </p:blipFill>
        <p:spPr>
          <a:xfrm>
            <a:off x="10679430" y="384810"/>
            <a:ext cx="1069340" cy="163830"/>
          </a:xfrm>
          <a:prstGeom prst="rect">
            <a:avLst/>
          </a:prstGeom>
        </p:spPr>
      </p:pic>
      <p:sp>
        <p:nvSpPr>
          <p:cNvPr id="3" name="文本框 2"/>
          <p:cNvSpPr txBox="1"/>
          <p:nvPr/>
        </p:nvSpPr>
        <p:spPr>
          <a:xfrm>
            <a:off x="414020" y="14605"/>
            <a:ext cx="5972810" cy="368300"/>
          </a:xfrm>
          <a:prstGeom prst="rect">
            <a:avLst/>
          </a:prstGeom>
          <a:noFill/>
        </p:spPr>
        <p:txBody>
          <a:bodyPr wrap="square" rtlCol="0">
            <a:spAutoFit/>
          </a:bodyPr>
          <a:lstStyle/>
          <a:p>
            <a:r>
              <a:rPr lang="zh-CN" altLang="en-US" b="1">
                <a:solidFill>
                  <a:schemeClr val="tx1">
                    <a:lumMod val="75000"/>
                    <a:lumOff val="25000"/>
                  </a:schemeClr>
                </a:solidFill>
                <a:latin typeface="+mn-ea"/>
                <a:cs typeface="+mn-ea"/>
                <a:sym typeface="+mn-ea"/>
              </a:rPr>
              <a:t>三、</a:t>
            </a:r>
            <a:r>
              <a:rPr lang="en-US" altLang="zh-CN" b="1">
                <a:solidFill>
                  <a:schemeClr val="tx1">
                    <a:lumMod val="75000"/>
                    <a:lumOff val="25000"/>
                  </a:schemeClr>
                </a:solidFill>
                <a:latin typeface="+mn-ea"/>
                <a:cs typeface="+mn-ea"/>
                <a:sym typeface="+mn-ea"/>
              </a:rPr>
              <a:t>BMS</a:t>
            </a:r>
            <a:r>
              <a:rPr lang="zh-CN" altLang="en-US" b="1">
                <a:solidFill>
                  <a:schemeClr val="tx1">
                    <a:lumMod val="75000"/>
                    <a:lumOff val="25000"/>
                  </a:schemeClr>
                </a:solidFill>
                <a:latin typeface="+mn-ea"/>
                <a:cs typeface="+mn-ea"/>
                <a:sym typeface="+mn-ea"/>
              </a:rPr>
              <a:t>市场情况</a:t>
            </a:r>
            <a:endParaRPr lang="en-US" altLang="zh-CN" b="1">
              <a:solidFill>
                <a:schemeClr val="tx1">
                  <a:lumMod val="75000"/>
                  <a:lumOff val="25000"/>
                </a:schemeClr>
              </a:solidFill>
              <a:latin typeface="+mn-ea"/>
              <a:cs typeface="+mn-ea"/>
              <a:sym typeface="+mn-ea"/>
            </a:endParaRPr>
          </a:p>
        </p:txBody>
      </p:sp>
      <p:sp>
        <p:nvSpPr>
          <p:cNvPr id="4" name="文本框 3"/>
          <p:cNvSpPr txBox="1"/>
          <p:nvPr/>
        </p:nvSpPr>
        <p:spPr>
          <a:xfrm>
            <a:off x="650875" y="531495"/>
            <a:ext cx="2302510" cy="368300"/>
          </a:xfrm>
          <a:prstGeom prst="rect">
            <a:avLst/>
          </a:prstGeom>
          <a:noFill/>
        </p:spPr>
        <p:txBody>
          <a:bodyPr wrap="square" rtlCol="0" anchor="t">
            <a:spAutoFit/>
          </a:bodyPr>
          <a:lstStyle/>
          <a:p>
            <a:r>
              <a:rPr lang="zh-CN" altLang="en-US"/>
              <a:t>市场参与主体较多</a:t>
            </a:r>
          </a:p>
        </p:txBody>
      </p:sp>
      <p:graphicFrame>
        <p:nvGraphicFramePr>
          <p:cNvPr id="6" name="图表 5" descr="7b0a202020202263686172745265734964223a20223230343732313936220a7d0a"/>
          <p:cNvGraphicFramePr/>
          <p:nvPr/>
        </p:nvGraphicFramePr>
        <p:xfrm>
          <a:off x="747395" y="1690370"/>
          <a:ext cx="2799715" cy="2777490"/>
        </p:xfrm>
        <a:graphic>
          <a:graphicData uri="http://schemas.openxmlformats.org/drawingml/2006/chart">
            <c:chart xmlns:c="http://schemas.openxmlformats.org/drawingml/2006/chart" xmlns:r="http://schemas.openxmlformats.org/officeDocument/2006/relationships" r:id="rId6"/>
          </a:graphicData>
        </a:graphic>
      </p:graphicFrame>
      <p:sp>
        <p:nvSpPr>
          <p:cNvPr id="7" name="文本框 6"/>
          <p:cNvSpPr txBox="1"/>
          <p:nvPr/>
        </p:nvSpPr>
        <p:spPr>
          <a:xfrm>
            <a:off x="650875" y="899795"/>
            <a:ext cx="8624570" cy="737235"/>
          </a:xfrm>
          <a:prstGeom prst="rect">
            <a:avLst/>
          </a:prstGeom>
          <a:noFill/>
        </p:spPr>
        <p:txBody>
          <a:bodyPr wrap="square" rtlCol="0" anchor="t">
            <a:spAutoFit/>
          </a:bodyPr>
          <a:lstStyle/>
          <a:p>
            <a:pPr>
              <a:lnSpc>
                <a:spcPct val="150000"/>
              </a:lnSpc>
            </a:pPr>
            <a:r>
              <a:rPr lang="zh-CN" altLang="en-US" sz="1400"/>
              <a:t>现阶段，在我国有近百家公司进军电池管理系统领域，电池管理系统生产制造商包括整车厂商、电池厂商、专业电池管理系统厂商。</a:t>
            </a:r>
          </a:p>
        </p:txBody>
      </p:sp>
      <p:graphicFrame>
        <p:nvGraphicFramePr>
          <p:cNvPr id="2" name="表格 1"/>
          <p:cNvGraphicFramePr/>
          <p:nvPr>
            <p:custDataLst>
              <p:tags r:id="rId1"/>
            </p:custDataLst>
          </p:nvPr>
        </p:nvGraphicFramePr>
        <p:xfrm>
          <a:off x="3708400" y="1690370"/>
          <a:ext cx="7726680" cy="4488815"/>
        </p:xfrm>
        <a:graphic>
          <a:graphicData uri="http://schemas.openxmlformats.org/drawingml/2006/table">
            <a:tbl>
              <a:tblPr firstRow="1" bandRow="1">
                <a:tableStyleId>{5C22544A-7EE6-4342-B048-85BDC9FD1C3A}</a:tableStyleId>
              </a:tblPr>
              <a:tblGrid>
                <a:gridCol w="1699260">
                  <a:extLst>
                    <a:ext uri="{9D8B030D-6E8A-4147-A177-3AD203B41FA5}">
                      <a16:colId xmlns:a16="http://schemas.microsoft.com/office/drawing/2014/main" val="20000"/>
                    </a:ext>
                  </a:extLst>
                </a:gridCol>
                <a:gridCol w="3464560">
                  <a:extLst>
                    <a:ext uri="{9D8B030D-6E8A-4147-A177-3AD203B41FA5}">
                      <a16:colId xmlns:a16="http://schemas.microsoft.com/office/drawing/2014/main" val="20001"/>
                    </a:ext>
                  </a:extLst>
                </a:gridCol>
                <a:gridCol w="2562860">
                  <a:extLst>
                    <a:ext uri="{9D8B030D-6E8A-4147-A177-3AD203B41FA5}">
                      <a16:colId xmlns:a16="http://schemas.microsoft.com/office/drawing/2014/main" val="20002"/>
                    </a:ext>
                  </a:extLst>
                </a:gridCol>
              </a:tblGrid>
              <a:tr h="520700">
                <a:tc gridSpan="3">
                  <a:txBody>
                    <a:bodyPr/>
                    <a:lstStyle/>
                    <a:p>
                      <a:pPr algn="ctr">
                        <a:buNone/>
                      </a:pPr>
                      <a:r>
                        <a:rPr lang="zh-CN" altLang="en-US"/>
                        <a:t>中国</a:t>
                      </a:r>
                      <a:r>
                        <a:rPr lang="en-US" altLang="zh-CN"/>
                        <a:t>BMS</a:t>
                      </a:r>
                      <a:r>
                        <a:rPr lang="zh-CN" altLang="en-US"/>
                        <a:t>系统行业主要市场参与主体</a:t>
                      </a:r>
                    </a:p>
                  </a:txBody>
                  <a:tcPr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519430">
                <a:tc>
                  <a:txBody>
                    <a:bodyPr/>
                    <a:lstStyle/>
                    <a:p>
                      <a:pPr algn="ctr">
                        <a:buNone/>
                      </a:pPr>
                      <a:r>
                        <a:rPr lang="zh-CN" altLang="en-US" sz="1600" b="1"/>
                        <a:t>企业类型</a:t>
                      </a:r>
                    </a:p>
                  </a:txBody>
                  <a:tcPr anchor="ctr"/>
                </a:tc>
                <a:tc>
                  <a:txBody>
                    <a:bodyPr/>
                    <a:lstStyle/>
                    <a:p>
                      <a:pPr algn="ctr">
                        <a:buNone/>
                      </a:pPr>
                      <a:r>
                        <a:rPr lang="zh-CN" altLang="en-US" sz="1600"/>
                        <a:t>特点</a:t>
                      </a:r>
                    </a:p>
                  </a:txBody>
                  <a:tcPr anchor="ctr"/>
                </a:tc>
                <a:tc>
                  <a:txBody>
                    <a:bodyPr/>
                    <a:lstStyle/>
                    <a:p>
                      <a:pPr algn="ctr">
                        <a:buNone/>
                      </a:pPr>
                      <a:r>
                        <a:rPr lang="zh-CN" altLang="en-US" sz="1600"/>
                        <a:t>代表企业</a:t>
                      </a:r>
                    </a:p>
                  </a:txBody>
                  <a:tcPr anchor="ctr"/>
                </a:tc>
                <a:extLst>
                  <a:ext uri="{0D108BD9-81ED-4DB2-BD59-A6C34878D82A}">
                    <a16:rowId xmlns:a16="http://schemas.microsoft.com/office/drawing/2014/main" val="10001"/>
                  </a:ext>
                </a:extLst>
              </a:tr>
              <a:tr h="1398270">
                <a:tc>
                  <a:txBody>
                    <a:bodyPr/>
                    <a:lstStyle/>
                    <a:p>
                      <a:pPr algn="ctr">
                        <a:buNone/>
                      </a:pPr>
                      <a:r>
                        <a:rPr lang="zh-CN" altLang="en-US" sz="1600" b="1"/>
                        <a:t>电池厂商</a:t>
                      </a:r>
                    </a:p>
                  </a:txBody>
                  <a:tcPr anchor="ctr"/>
                </a:tc>
                <a:tc>
                  <a:txBody>
                    <a:bodyPr/>
                    <a:lstStyle/>
                    <a:p>
                      <a:pPr algn="l">
                        <a:lnSpc>
                          <a:spcPct val="150000"/>
                        </a:lnSpc>
                        <a:buNone/>
                      </a:pPr>
                      <a:r>
                        <a:rPr lang="zh-CN" altLang="en-US" sz="1200"/>
                        <a:t>目前国内每一梯队动力电企业都涉及</a:t>
                      </a:r>
                      <a:r>
                        <a:rPr lang="en-US" altLang="zh-CN" sz="1200"/>
                        <a:t>BMS,</a:t>
                      </a:r>
                      <a:r>
                        <a:rPr lang="zh-CN" altLang="en-US" sz="1200"/>
                        <a:t>且大多数是</a:t>
                      </a:r>
                      <a:r>
                        <a:rPr lang="en-US" altLang="zh-CN" sz="1200"/>
                        <a:t>BMS+PACK</a:t>
                      </a:r>
                      <a:r>
                        <a:rPr lang="zh-CN" altLang="en-US" sz="1200"/>
                        <a:t>模式，这类企业掌握了电池电芯到电池包的整套核心技术，并且具有很强的竞争力。</a:t>
                      </a:r>
                    </a:p>
                  </a:txBody>
                  <a:tcPr anchor="ctr"/>
                </a:tc>
                <a:tc>
                  <a:txBody>
                    <a:bodyPr/>
                    <a:lstStyle/>
                    <a:p>
                      <a:pPr algn="l">
                        <a:lnSpc>
                          <a:spcPct val="150000"/>
                        </a:lnSpc>
                        <a:buNone/>
                      </a:pPr>
                      <a:r>
                        <a:rPr lang="zh-CN" altLang="en-US" sz="1200"/>
                        <a:t>宁德时代，国轩高科，微宏动力，中航锂电等</a:t>
                      </a:r>
                    </a:p>
                  </a:txBody>
                  <a:tcPr anchor="ctr"/>
                </a:tc>
                <a:extLst>
                  <a:ext uri="{0D108BD9-81ED-4DB2-BD59-A6C34878D82A}">
                    <a16:rowId xmlns:a16="http://schemas.microsoft.com/office/drawing/2014/main" val="10002"/>
                  </a:ext>
                </a:extLst>
              </a:tr>
              <a:tr h="914400">
                <a:tc>
                  <a:txBody>
                    <a:bodyPr/>
                    <a:lstStyle/>
                    <a:p>
                      <a:pPr algn="ctr">
                        <a:buNone/>
                      </a:pPr>
                      <a:r>
                        <a:rPr lang="zh-CN" altLang="en-US" sz="1600" b="1"/>
                        <a:t>整车车商</a:t>
                      </a:r>
                    </a:p>
                  </a:txBody>
                  <a:tcPr anchor="ctr"/>
                </a:tc>
                <a:tc>
                  <a:txBody>
                    <a:bodyPr/>
                    <a:lstStyle/>
                    <a:p>
                      <a:pPr algn="l">
                        <a:lnSpc>
                          <a:spcPct val="150000"/>
                        </a:lnSpc>
                        <a:buNone/>
                      </a:pPr>
                      <a:r>
                        <a:rPr lang="zh-CN" altLang="en-US" sz="1200"/>
                        <a:t>对电芯的参与较少，一般通过战略合作的的方式时入，在成本和效益等方面优势突出，市场需求稳定。</a:t>
                      </a:r>
                    </a:p>
                  </a:txBody>
                  <a:tcPr anchor="ctr"/>
                </a:tc>
                <a:tc>
                  <a:txBody>
                    <a:bodyPr/>
                    <a:lstStyle/>
                    <a:p>
                      <a:pPr algn="l">
                        <a:lnSpc>
                          <a:spcPct val="150000"/>
                        </a:lnSpc>
                        <a:buNone/>
                      </a:pPr>
                      <a:r>
                        <a:rPr lang="zh-CN" altLang="en-US" sz="1200"/>
                        <a:t>比亚迪，北汽，吉利，长安等车企</a:t>
                      </a:r>
                    </a:p>
                  </a:txBody>
                  <a:tcPr anchor="ctr"/>
                </a:tc>
                <a:extLst>
                  <a:ext uri="{0D108BD9-81ED-4DB2-BD59-A6C34878D82A}">
                    <a16:rowId xmlns:a16="http://schemas.microsoft.com/office/drawing/2014/main" val="10003"/>
                  </a:ext>
                </a:extLst>
              </a:tr>
              <a:tr h="1136015">
                <a:tc>
                  <a:txBody>
                    <a:bodyPr/>
                    <a:lstStyle/>
                    <a:p>
                      <a:pPr algn="ctr">
                        <a:buNone/>
                      </a:pPr>
                      <a:r>
                        <a:rPr lang="zh-CN" altLang="en-US" sz="1600" b="1"/>
                        <a:t>专业</a:t>
                      </a:r>
                      <a:r>
                        <a:rPr lang="en-US" altLang="zh-CN" sz="1600" b="1"/>
                        <a:t>BMS</a:t>
                      </a:r>
                      <a:r>
                        <a:rPr lang="zh-CN" altLang="en-US" sz="1600" b="1"/>
                        <a:t>厂商</a:t>
                      </a:r>
                    </a:p>
                  </a:txBody>
                  <a:tcPr anchor="ctr"/>
                </a:tc>
                <a:tc>
                  <a:txBody>
                    <a:bodyPr/>
                    <a:lstStyle/>
                    <a:p>
                      <a:pPr algn="l">
                        <a:lnSpc>
                          <a:spcPct val="150000"/>
                        </a:lnSpc>
                        <a:buNone/>
                      </a:pPr>
                      <a:r>
                        <a:rPr lang="zh-CN" altLang="en-US" sz="1200"/>
                        <a:t>一部分由动力电池</a:t>
                      </a:r>
                      <a:r>
                        <a:rPr lang="en-US" altLang="zh-CN" sz="1200"/>
                        <a:t>BMS</a:t>
                      </a:r>
                      <a:r>
                        <a:rPr lang="zh-CN" altLang="en-US" sz="1200"/>
                        <a:t>企业，一部分由传统电池行业转型而来，作为专业电池管理系统企业，技术积累有天然的优势。</a:t>
                      </a:r>
                      <a:endParaRPr lang="en-US" altLang="zh-CN" sz="1200"/>
                    </a:p>
                  </a:txBody>
                  <a:tcPr anchor="ctr"/>
                </a:tc>
                <a:tc>
                  <a:txBody>
                    <a:bodyPr/>
                    <a:lstStyle/>
                    <a:p>
                      <a:pPr algn="l">
                        <a:lnSpc>
                          <a:spcPct val="150000"/>
                        </a:lnSpc>
                        <a:buNone/>
                      </a:pPr>
                      <a:r>
                        <a:rPr lang="zh-CN" altLang="en-US" sz="1200"/>
                        <a:t>亿能电子，均胜电子，科列科技，冠拓，力高新能源，苏州妙益等</a:t>
                      </a:r>
                    </a:p>
                  </a:txBody>
                  <a:tcPr anchor="ctr"/>
                </a:tc>
                <a:extLst>
                  <a:ext uri="{0D108BD9-81ED-4DB2-BD59-A6C34878D82A}">
                    <a16:rowId xmlns:a16="http://schemas.microsoft.com/office/drawing/2014/main" val="10004"/>
                  </a:ext>
                </a:extLst>
              </a:tr>
            </a:tbl>
          </a:graphicData>
        </a:graphic>
      </p:graphicFrame>
      <p:sp>
        <p:nvSpPr>
          <p:cNvPr id="25" name="文本框 24"/>
          <p:cNvSpPr txBox="1"/>
          <p:nvPr/>
        </p:nvSpPr>
        <p:spPr>
          <a:xfrm>
            <a:off x="9838690" y="6211570"/>
            <a:ext cx="1933575" cy="245110"/>
          </a:xfrm>
          <a:prstGeom prst="rect">
            <a:avLst/>
          </a:prstGeom>
          <a:noFill/>
        </p:spPr>
        <p:txBody>
          <a:bodyPr wrap="square" rtlCol="0">
            <a:spAutoFit/>
          </a:bodyPr>
          <a:lstStyle/>
          <a:p>
            <a:pPr algn="r"/>
            <a:r>
              <a:rPr lang="zh-CN" altLang="en-US" sz="1000"/>
              <a:t>数据源：国家统计局</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5ab4a383-bcb2-4e3d-9c8b-4bc63205baf9"/>
  <p:tag name="COMMONDATA" val="eyJoZGlkIjoiMzZjYTUyODBhOTRiZDNkYTA0ZjIwOGI1MzVmMzU4ZTIifQ=="/>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223da05c-ab8d-483b-90af-eda5a6d0382a}"/>
  <p:tag name="TABLE_ENDDRAG_ORIGIN_RECT" val="608*350"/>
  <p:tag name="TABLE_ENDDRAG_RECT" val="292*133*608*350"/>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0d47b497-4109-4667-b403-b21029ea37dd}"/>
  <p:tag name="TABLE_ENDDRAG_ORIGIN_RECT" val="698*298"/>
  <p:tag name="TABLE_ENDDRAG_RECT" val="144*150*698*298"/>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82ba1b45-971e-4901-85cb-60cfdea00ff3}"/>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82ba1b45-971e-4901-85cb-60cfdea00ff3}"/>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82ba1b45-971e-4901-85cb-60cfdea00ff3}"/>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82ba1b45-971e-4901-85cb-60cfdea00ff3}"/>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82ba1b45-971e-4901-85cb-60cfdea00ff3}"/>
  <p:tag name="TABLE_ENDDRAG_ORIGIN_RECT" val="814*288"/>
  <p:tag name="TABLE_ENDDRAG_RECT" val="66*179*814*28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43</TotalTime>
  <Words>3880</Words>
  <Application>Microsoft Office PowerPoint</Application>
  <PresentationFormat>宽屏</PresentationFormat>
  <Paragraphs>354</Paragraphs>
  <Slides>20</Slides>
  <Notes>18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等线</vt:lpstr>
      <vt:lpstr>等线 Light</vt:lpstr>
      <vt:lpstr>微软雅黑</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xbany</dc:creator>
  <cp:lastModifiedBy>liu peng</cp:lastModifiedBy>
  <cp:revision>1140</cp:revision>
  <dcterms:created xsi:type="dcterms:W3CDTF">2020-04-28T09:02:00Z</dcterms:created>
  <dcterms:modified xsi:type="dcterms:W3CDTF">2022-12-09T10:55:54Z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2052-11.1.0.12116</vt:lpwstr>
  </property>
  <property fmtid="{D5CDD505-2E9C-101B-9397-08002B2CF9AE}" pid="3" name="ICV">
    <vt:lpwstr>1C47540ED7DC47D3B10A53D2B10C348B</vt:lpwstr>
  </property>
</Properties>
</file>